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heme/themeOverride1.xml" ContentType="application/vnd.openxmlformats-officedocument.themeOverr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9" r:id="rId3"/>
    <p:sldId id="257" r:id="rId4"/>
    <p:sldId id="260" r:id="rId5"/>
    <p:sldId id="269" r:id="rId6"/>
    <p:sldId id="270" r:id="rId7"/>
    <p:sldId id="258" r:id="rId8"/>
    <p:sldId id="272" r:id="rId9"/>
    <p:sldId id="271" r:id="rId10"/>
    <p:sldId id="261" r:id="rId11"/>
    <p:sldId id="266" r:id="rId12"/>
    <p:sldId id="268" r:id="rId13"/>
    <p:sldId id="267" r:id="rId14"/>
    <p:sldId id="273" r:id="rId15"/>
    <p:sldId id="274" r:id="rId16"/>
    <p:sldId id="275" r:id="rId17"/>
    <p:sldId id="277" r:id="rId18"/>
    <p:sldId id="276" r:id="rId19"/>
    <p:sldId id="278" r:id="rId20"/>
    <p:sldId id="264" r:id="rId21"/>
    <p:sldId id="26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AB4BCC-A3F3-41DE-BD7A-214327CD60B3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9489ED-8CA2-4A48-A934-6B6098EC3AE7}">
      <dgm:prSet/>
      <dgm:spPr/>
      <dgm:t>
        <a:bodyPr/>
        <a:lstStyle/>
        <a:p>
          <a:r>
            <a:rPr lang="en-US" dirty="0"/>
            <a:t>Single Layer Network (Binary Classification/Regression)</a:t>
          </a:r>
        </a:p>
      </dgm:t>
    </dgm:pt>
    <dgm:pt modelId="{F6EA7AF4-1727-4213-8CB8-CB33C110542C}" type="parTrans" cxnId="{A4E3FCC6-5A02-4A83-B1D4-1299F15C6AE4}">
      <dgm:prSet/>
      <dgm:spPr/>
      <dgm:t>
        <a:bodyPr/>
        <a:lstStyle/>
        <a:p>
          <a:endParaRPr lang="en-US"/>
        </a:p>
      </dgm:t>
    </dgm:pt>
    <dgm:pt modelId="{74F340D0-4A03-427D-925B-61AF004363B5}" type="sibTrans" cxnId="{A4E3FCC6-5A02-4A83-B1D4-1299F15C6AE4}">
      <dgm:prSet/>
      <dgm:spPr/>
      <dgm:t>
        <a:bodyPr/>
        <a:lstStyle/>
        <a:p>
          <a:endParaRPr lang="en-US"/>
        </a:p>
      </dgm:t>
    </dgm:pt>
    <dgm:pt modelId="{7C74EDBA-471B-4701-AC7F-F00B0DAAEEDC}">
      <dgm:prSet/>
      <dgm:spPr/>
      <dgm:t>
        <a:bodyPr/>
        <a:lstStyle/>
        <a:p>
          <a:r>
            <a:rPr lang="en-US" dirty="0"/>
            <a:t>Multilayer Perceptron or Feedforward Network (Normal Tasks)</a:t>
          </a:r>
        </a:p>
      </dgm:t>
    </dgm:pt>
    <dgm:pt modelId="{50E9E685-20A1-4722-B3B6-9A8BE1EE6A9E}" type="parTrans" cxnId="{B36DB6C0-E181-49E1-BEB3-E7012BAC06F9}">
      <dgm:prSet/>
      <dgm:spPr/>
      <dgm:t>
        <a:bodyPr/>
        <a:lstStyle/>
        <a:p>
          <a:endParaRPr lang="en-US"/>
        </a:p>
      </dgm:t>
    </dgm:pt>
    <dgm:pt modelId="{B2E40BD3-BB3D-469E-A75C-01B1EEB9235D}" type="sibTrans" cxnId="{B36DB6C0-E181-49E1-BEB3-E7012BAC06F9}">
      <dgm:prSet/>
      <dgm:spPr/>
      <dgm:t>
        <a:bodyPr/>
        <a:lstStyle/>
        <a:p>
          <a:endParaRPr lang="en-US"/>
        </a:p>
      </dgm:t>
    </dgm:pt>
    <dgm:pt modelId="{9E75CB9B-5BBB-4566-B1BD-B0E92CF9DF56}">
      <dgm:prSet/>
      <dgm:spPr/>
      <dgm:t>
        <a:bodyPr/>
        <a:lstStyle/>
        <a:p>
          <a:r>
            <a:rPr lang="en-US"/>
            <a:t>Convolutional Neural Network (CNN) (Image Processing/Object Detection)</a:t>
          </a:r>
        </a:p>
      </dgm:t>
    </dgm:pt>
    <dgm:pt modelId="{61879236-B588-497A-A60D-B08EB23D680F}" type="parTrans" cxnId="{E94EA8A1-1A7F-4D2A-ABC0-A5AF93D957A3}">
      <dgm:prSet/>
      <dgm:spPr/>
      <dgm:t>
        <a:bodyPr/>
        <a:lstStyle/>
        <a:p>
          <a:endParaRPr lang="en-US"/>
        </a:p>
      </dgm:t>
    </dgm:pt>
    <dgm:pt modelId="{600871A3-A696-4405-8E22-9BA41F366514}" type="sibTrans" cxnId="{E94EA8A1-1A7F-4D2A-ABC0-A5AF93D957A3}">
      <dgm:prSet/>
      <dgm:spPr/>
      <dgm:t>
        <a:bodyPr/>
        <a:lstStyle/>
        <a:p>
          <a:endParaRPr lang="en-US"/>
        </a:p>
      </dgm:t>
    </dgm:pt>
    <dgm:pt modelId="{3160427C-24B8-4E8C-811D-9754875FC8DC}">
      <dgm:prSet/>
      <dgm:spPr/>
      <dgm:t>
        <a:bodyPr/>
        <a:lstStyle/>
        <a:p>
          <a:r>
            <a:rPr lang="en-US"/>
            <a:t>Recurrent Neural Network (RNN) (Audio/Time Series Processing)</a:t>
          </a:r>
        </a:p>
      </dgm:t>
    </dgm:pt>
    <dgm:pt modelId="{43453F18-2483-4EA6-801F-42961C2E2298}" type="parTrans" cxnId="{1870AFA9-EA3B-456E-AE59-E44A9FDECF2B}">
      <dgm:prSet/>
      <dgm:spPr/>
      <dgm:t>
        <a:bodyPr/>
        <a:lstStyle/>
        <a:p>
          <a:endParaRPr lang="en-US"/>
        </a:p>
      </dgm:t>
    </dgm:pt>
    <dgm:pt modelId="{48B06ABC-DB1C-47B8-A1E6-13AF27A5EDB7}" type="sibTrans" cxnId="{1870AFA9-EA3B-456E-AE59-E44A9FDECF2B}">
      <dgm:prSet/>
      <dgm:spPr/>
      <dgm:t>
        <a:bodyPr/>
        <a:lstStyle/>
        <a:p>
          <a:endParaRPr lang="en-US"/>
        </a:p>
      </dgm:t>
    </dgm:pt>
    <dgm:pt modelId="{19022637-F96B-4A0B-B8E9-E50C0C14541D}">
      <dgm:prSet/>
      <dgm:spPr/>
      <dgm:t>
        <a:bodyPr/>
        <a:lstStyle/>
        <a:p>
          <a:r>
            <a:rPr lang="en-US" dirty="0"/>
            <a:t>Generative Adversarial Network (GAN) (Style transfer, </a:t>
          </a:r>
          <a:r>
            <a:rPr lang="en-US" dirty="0" err="1"/>
            <a:t>DeepFakes</a:t>
          </a:r>
          <a:r>
            <a:rPr lang="en-US" dirty="0"/>
            <a:t>)</a:t>
          </a:r>
        </a:p>
      </dgm:t>
    </dgm:pt>
    <dgm:pt modelId="{142F07CD-23D0-4342-8CB5-84D56278B6A3}" type="parTrans" cxnId="{E38370EC-ADAA-4BB3-B487-AB1283057BD4}">
      <dgm:prSet/>
      <dgm:spPr/>
      <dgm:t>
        <a:bodyPr/>
        <a:lstStyle/>
        <a:p>
          <a:endParaRPr lang="en-US"/>
        </a:p>
      </dgm:t>
    </dgm:pt>
    <dgm:pt modelId="{2FBD3320-DF3A-42E1-92AB-CAFD9C59B465}" type="sibTrans" cxnId="{E38370EC-ADAA-4BB3-B487-AB1283057BD4}">
      <dgm:prSet/>
      <dgm:spPr/>
      <dgm:t>
        <a:bodyPr/>
        <a:lstStyle/>
        <a:p>
          <a:endParaRPr lang="en-US"/>
        </a:p>
      </dgm:t>
    </dgm:pt>
    <dgm:pt modelId="{570D5787-CEA4-4A46-A899-F5DD4B0CEDC0}">
      <dgm:prSet/>
      <dgm:spPr/>
      <dgm:t>
        <a:bodyPr/>
        <a:lstStyle/>
        <a:p>
          <a:r>
            <a:rPr lang="en-US"/>
            <a:t>Autoencoders (dimensionality reduction, feature extraction)</a:t>
          </a:r>
        </a:p>
      </dgm:t>
    </dgm:pt>
    <dgm:pt modelId="{5A94600A-5316-4416-B0FD-34CED0757296}" type="parTrans" cxnId="{5D225D1D-0515-4723-90F3-C63A434B6260}">
      <dgm:prSet/>
      <dgm:spPr/>
      <dgm:t>
        <a:bodyPr/>
        <a:lstStyle/>
        <a:p>
          <a:endParaRPr lang="en-US"/>
        </a:p>
      </dgm:t>
    </dgm:pt>
    <dgm:pt modelId="{1825A202-889A-4986-A881-54ACA4CD31FB}" type="sibTrans" cxnId="{5D225D1D-0515-4723-90F3-C63A434B6260}">
      <dgm:prSet/>
      <dgm:spPr/>
      <dgm:t>
        <a:bodyPr/>
        <a:lstStyle/>
        <a:p>
          <a:endParaRPr lang="en-US"/>
        </a:p>
      </dgm:t>
    </dgm:pt>
    <dgm:pt modelId="{33215ECE-F76F-4267-A237-11EEE175AF58}">
      <dgm:prSet/>
      <dgm:spPr/>
      <dgm:t>
        <a:bodyPr/>
        <a:lstStyle/>
        <a:p>
          <a:r>
            <a:rPr lang="en-US"/>
            <a:t>Transformer (ChatGPT, GPT 4, Gemini, Claude 3, Llama 3, Mistral Large) </a:t>
          </a:r>
        </a:p>
      </dgm:t>
    </dgm:pt>
    <dgm:pt modelId="{F39488C8-3CEF-459A-81FF-4E3D368DAA94}" type="parTrans" cxnId="{AD29DA9B-4D83-468A-87B0-EC1812E65735}">
      <dgm:prSet/>
      <dgm:spPr/>
      <dgm:t>
        <a:bodyPr/>
        <a:lstStyle/>
        <a:p>
          <a:endParaRPr lang="en-US"/>
        </a:p>
      </dgm:t>
    </dgm:pt>
    <dgm:pt modelId="{4570DBBC-2E88-4D48-B4D6-BEDB8D6EF64B}" type="sibTrans" cxnId="{AD29DA9B-4D83-468A-87B0-EC1812E65735}">
      <dgm:prSet/>
      <dgm:spPr/>
      <dgm:t>
        <a:bodyPr/>
        <a:lstStyle/>
        <a:p>
          <a:endParaRPr lang="en-US"/>
        </a:p>
      </dgm:t>
    </dgm:pt>
    <dgm:pt modelId="{B129542B-47E4-447C-9C03-CBB9941495F5}" type="pres">
      <dgm:prSet presAssocID="{49AB4BCC-A3F3-41DE-BD7A-214327CD60B3}" presName="linear" presStyleCnt="0">
        <dgm:presLayoutVars>
          <dgm:animLvl val="lvl"/>
          <dgm:resizeHandles val="exact"/>
        </dgm:presLayoutVars>
      </dgm:prSet>
      <dgm:spPr/>
    </dgm:pt>
    <dgm:pt modelId="{CE707198-AA17-40E4-9B88-3EF2B4BE3077}" type="pres">
      <dgm:prSet presAssocID="{269489ED-8CA2-4A48-A934-6B6098EC3AE7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FACCCF3-0B68-44FE-84A0-7F280D96D537}" type="pres">
      <dgm:prSet presAssocID="{74F340D0-4A03-427D-925B-61AF004363B5}" presName="spacer" presStyleCnt="0"/>
      <dgm:spPr/>
    </dgm:pt>
    <dgm:pt modelId="{743BF531-808C-4B87-B867-26CF423D62F7}" type="pres">
      <dgm:prSet presAssocID="{7C74EDBA-471B-4701-AC7F-F00B0DAAEEDC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1E393E9-3122-4688-9FD4-CD87C7F2C17D}" type="pres">
      <dgm:prSet presAssocID="{B2E40BD3-BB3D-469E-A75C-01B1EEB9235D}" presName="spacer" presStyleCnt="0"/>
      <dgm:spPr/>
    </dgm:pt>
    <dgm:pt modelId="{E98B15C5-94C3-4400-A43C-7D90FF89F14F}" type="pres">
      <dgm:prSet presAssocID="{9E75CB9B-5BBB-4566-B1BD-B0E92CF9DF5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BDAB889-9F35-4122-BB7C-3089977B2E07}" type="pres">
      <dgm:prSet presAssocID="{600871A3-A696-4405-8E22-9BA41F366514}" presName="spacer" presStyleCnt="0"/>
      <dgm:spPr/>
    </dgm:pt>
    <dgm:pt modelId="{D9AF03F6-5FBC-4970-80E1-A1D5A539BEC9}" type="pres">
      <dgm:prSet presAssocID="{3160427C-24B8-4E8C-811D-9754875FC8DC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0D09D8F-3244-49E4-896E-47DEF60A2459}" type="pres">
      <dgm:prSet presAssocID="{48B06ABC-DB1C-47B8-A1E6-13AF27A5EDB7}" presName="spacer" presStyleCnt="0"/>
      <dgm:spPr/>
    </dgm:pt>
    <dgm:pt modelId="{F91781ED-2F8C-45E7-A4A3-735C4CD4D06C}" type="pres">
      <dgm:prSet presAssocID="{19022637-F96B-4A0B-B8E9-E50C0C14541D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221B445A-97CC-4ADB-A004-29DDDE52E672}" type="pres">
      <dgm:prSet presAssocID="{2FBD3320-DF3A-42E1-92AB-CAFD9C59B465}" presName="spacer" presStyleCnt="0"/>
      <dgm:spPr/>
    </dgm:pt>
    <dgm:pt modelId="{CC0281F5-0E73-4699-9132-3E4A7C2797D2}" type="pres">
      <dgm:prSet presAssocID="{570D5787-CEA4-4A46-A899-F5DD4B0CEDC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40CD2DB-DC17-43DC-98F6-F6D0081FF401}" type="pres">
      <dgm:prSet presAssocID="{1825A202-889A-4986-A881-54ACA4CD31FB}" presName="spacer" presStyleCnt="0"/>
      <dgm:spPr/>
    </dgm:pt>
    <dgm:pt modelId="{799C8C25-6E7E-4A46-A297-07355376EBF0}" type="pres">
      <dgm:prSet presAssocID="{33215ECE-F76F-4267-A237-11EEE175AF58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5D225D1D-0515-4723-90F3-C63A434B6260}" srcId="{49AB4BCC-A3F3-41DE-BD7A-214327CD60B3}" destId="{570D5787-CEA4-4A46-A899-F5DD4B0CEDC0}" srcOrd="5" destOrd="0" parTransId="{5A94600A-5316-4416-B0FD-34CED0757296}" sibTransId="{1825A202-889A-4986-A881-54ACA4CD31FB}"/>
    <dgm:cxn modelId="{63410022-87D8-43DB-9D7A-02EE8140E14A}" type="presOf" srcId="{3160427C-24B8-4E8C-811D-9754875FC8DC}" destId="{D9AF03F6-5FBC-4970-80E1-A1D5A539BEC9}" srcOrd="0" destOrd="0" presId="urn:microsoft.com/office/officeart/2005/8/layout/vList2"/>
    <dgm:cxn modelId="{46F4EA33-A4C7-4E99-96AF-55CB37915240}" type="presOf" srcId="{570D5787-CEA4-4A46-A899-F5DD4B0CEDC0}" destId="{CC0281F5-0E73-4699-9132-3E4A7C2797D2}" srcOrd="0" destOrd="0" presId="urn:microsoft.com/office/officeart/2005/8/layout/vList2"/>
    <dgm:cxn modelId="{30D59D78-0485-475C-8A8E-6A103777975D}" type="presOf" srcId="{7C74EDBA-471B-4701-AC7F-F00B0DAAEEDC}" destId="{743BF531-808C-4B87-B867-26CF423D62F7}" srcOrd="0" destOrd="0" presId="urn:microsoft.com/office/officeart/2005/8/layout/vList2"/>
    <dgm:cxn modelId="{C54E5979-87C2-41EA-A7D1-641776481114}" type="presOf" srcId="{33215ECE-F76F-4267-A237-11EEE175AF58}" destId="{799C8C25-6E7E-4A46-A297-07355376EBF0}" srcOrd="0" destOrd="0" presId="urn:microsoft.com/office/officeart/2005/8/layout/vList2"/>
    <dgm:cxn modelId="{DA92C78B-3994-491F-B8EF-70941C50307A}" type="presOf" srcId="{269489ED-8CA2-4A48-A934-6B6098EC3AE7}" destId="{CE707198-AA17-40E4-9B88-3EF2B4BE3077}" srcOrd="0" destOrd="0" presId="urn:microsoft.com/office/officeart/2005/8/layout/vList2"/>
    <dgm:cxn modelId="{AD29DA9B-4D83-468A-87B0-EC1812E65735}" srcId="{49AB4BCC-A3F3-41DE-BD7A-214327CD60B3}" destId="{33215ECE-F76F-4267-A237-11EEE175AF58}" srcOrd="6" destOrd="0" parTransId="{F39488C8-3CEF-459A-81FF-4E3D368DAA94}" sibTransId="{4570DBBC-2E88-4D48-B4D6-BEDB8D6EF64B}"/>
    <dgm:cxn modelId="{E94EA8A1-1A7F-4D2A-ABC0-A5AF93D957A3}" srcId="{49AB4BCC-A3F3-41DE-BD7A-214327CD60B3}" destId="{9E75CB9B-5BBB-4566-B1BD-B0E92CF9DF56}" srcOrd="2" destOrd="0" parTransId="{61879236-B588-497A-A60D-B08EB23D680F}" sibTransId="{600871A3-A696-4405-8E22-9BA41F366514}"/>
    <dgm:cxn modelId="{1870AFA9-EA3B-456E-AE59-E44A9FDECF2B}" srcId="{49AB4BCC-A3F3-41DE-BD7A-214327CD60B3}" destId="{3160427C-24B8-4E8C-811D-9754875FC8DC}" srcOrd="3" destOrd="0" parTransId="{43453F18-2483-4EA6-801F-42961C2E2298}" sibTransId="{48B06ABC-DB1C-47B8-A1E6-13AF27A5EDB7}"/>
    <dgm:cxn modelId="{1BA619AF-D690-4817-A49C-A488341E688D}" type="presOf" srcId="{49AB4BCC-A3F3-41DE-BD7A-214327CD60B3}" destId="{B129542B-47E4-447C-9C03-CBB9941495F5}" srcOrd="0" destOrd="0" presId="urn:microsoft.com/office/officeart/2005/8/layout/vList2"/>
    <dgm:cxn modelId="{8FA963B0-DA45-4559-816D-4B0CEF3E1239}" type="presOf" srcId="{19022637-F96B-4A0B-B8E9-E50C0C14541D}" destId="{F91781ED-2F8C-45E7-A4A3-735C4CD4D06C}" srcOrd="0" destOrd="0" presId="urn:microsoft.com/office/officeart/2005/8/layout/vList2"/>
    <dgm:cxn modelId="{B36DB6C0-E181-49E1-BEB3-E7012BAC06F9}" srcId="{49AB4BCC-A3F3-41DE-BD7A-214327CD60B3}" destId="{7C74EDBA-471B-4701-AC7F-F00B0DAAEEDC}" srcOrd="1" destOrd="0" parTransId="{50E9E685-20A1-4722-B3B6-9A8BE1EE6A9E}" sibTransId="{B2E40BD3-BB3D-469E-A75C-01B1EEB9235D}"/>
    <dgm:cxn modelId="{A4E3FCC6-5A02-4A83-B1D4-1299F15C6AE4}" srcId="{49AB4BCC-A3F3-41DE-BD7A-214327CD60B3}" destId="{269489ED-8CA2-4A48-A934-6B6098EC3AE7}" srcOrd="0" destOrd="0" parTransId="{F6EA7AF4-1727-4213-8CB8-CB33C110542C}" sibTransId="{74F340D0-4A03-427D-925B-61AF004363B5}"/>
    <dgm:cxn modelId="{E38370EC-ADAA-4BB3-B487-AB1283057BD4}" srcId="{49AB4BCC-A3F3-41DE-BD7A-214327CD60B3}" destId="{19022637-F96B-4A0B-B8E9-E50C0C14541D}" srcOrd="4" destOrd="0" parTransId="{142F07CD-23D0-4342-8CB5-84D56278B6A3}" sibTransId="{2FBD3320-DF3A-42E1-92AB-CAFD9C59B465}"/>
    <dgm:cxn modelId="{358A1AFC-73CB-41C7-BDB6-D1D87EF08E44}" type="presOf" srcId="{9E75CB9B-5BBB-4566-B1BD-B0E92CF9DF56}" destId="{E98B15C5-94C3-4400-A43C-7D90FF89F14F}" srcOrd="0" destOrd="0" presId="urn:microsoft.com/office/officeart/2005/8/layout/vList2"/>
    <dgm:cxn modelId="{D2BA3962-7D5F-49A8-A56A-49A082357948}" type="presParOf" srcId="{B129542B-47E4-447C-9C03-CBB9941495F5}" destId="{CE707198-AA17-40E4-9B88-3EF2B4BE3077}" srcOrd="0" destOrd="0" presId="urn:microsoft.com/office/officeart/2005/8/layout/vList2"/>
    <dgm:cxn modelId="{506096AA-DB51-4E9A-AFA4-B632D67C2DF0}" type="presParOf" srcId="{B129542B-47E4-447C-9C03-CBB9941495F5}" destId="{4FACCCF3-0B68-44FE-84A0-7F280D96D537}" srcOrd="1" destOrd="0" presId="urn:microsoft.com/office/officeart/2005/8/layout/vList2"/>
    <dgm:cxn modelId="{780B12BB-3384-428C-8BEE-F04E30520266}" type="presParOf" srcId="{B129542B-47E4-447C-9C03-CBB9941495F5}" destId="{743BF531-808C-4B87-B867-26CF423D62F7}" srcOrd="2" destOrd="0" presId="urn:microsoft.com/office/officeart/2005/8/layout/vList2"/>
    <dgm:cxn modelId="{D4989122-26DF-4643-B061-46C53F3B9CB7}" type="presParOf" srcId="{B129542B-47E4-447C-9C03-CBB9941495F5}" destId="{31E393E9-3122-4688-9FD4-CD87C7F2C17D}" srcOrd="3" destOrd="0" presId="urn:microsoft.com/office/officeart/2005/8/layout/vList2"/>
    <dgm:cxn modelId="{FDFDF19A-EE88-4CBA-B03F-DC0525F1357A}" type="presParOf" srcId="{B129542B-47E4-447C-9C03-CBB9941495F5}" destId="{E98B15C5-94C3-4400-A43C-7D90FF89F14F}" srcOrd="4" destOrd="0" presId="urn:microsoft.com/office/officeart/2005/8/layout/vList2"/>
    <dgm:cxn modelId="{0086FBF4-0AA7-4423-B8B5-163482F25125}" type="presParOf" srcId="{B129542B-47E4-447C-9C03-CBB9941495F5}" destId="{0BDAB889-9F35-4122-BB7C-3089977B2E07}" srcOrd="5" destOrd="0" presId="urn:microsoft.com/office/officeart/2005/8/layout/vList2"/>
    <dgm:cxn modelId="{0FDDFB35-3401-41CA-BD5F-67D5FA080BF0}" type="presParOf" srcId="{B129542B-47E4-447C-9C03-CBB9941495F5}" destId="{D9AF03F6-5FBC-4970-80E1-A1D5A539BEC9}" srcOrd="6" destOrd="0" presId="urn:microsoft.com/office/officeart/2005/8/layout/vList2"/>
    <dgm:cxn modelId="{4DAF62B4-F1FC-474B-B2B6-C5783A938E2E}" type="presParOf" srcId="{B129542B-47E4-447C-9C03-CBB9941495F5}" destId="{A0D09D8F-3244-49E4-896E-47DEF60A2459}" srcOrd="7" destOrd="0" presId="urn:microsoft.com/office/officeart/2005/8/layout/vList2"/>
    <dgm:cxn modelId="{93E926CA-8DAA-49C1-BBE4-3E3485676DCD}" type="presParOf" srcId="{B129542B-47E4-447C-9C03-CBB9941495F5}" destId="{F91781ED-2F8C-45E7-A4A3-735C4CD4D06C}" srcOrd="8" destOrd="0" presId="urn:microsoft.com/office/officeart/2005/8/layout/vList2"/>
    <dgm:cxn modelId="{201D2C84-C73A-4195-82A4-9C19E8327E4E}" type="presParOf" srcId="{B129542B-47E4-447C-9C03-CBB9941495F5}" destId="{221B445A-97CC-4ADB-A004-29DDDE52E672}" srcOrd="9" destOrd="0" presId="urn:microsoft.com/office/officeart/2005/8/layout/vList2"/>
    <dgm:cxn modelId="{0682E5CE-33C7-4DE1-8C38-1C43A98DA81D}" type="presParOf" srcId="{B129542B-47E4-447C-9C03-CBB9941495F5}" destId="{CC0281F5-0E73-4699-9132-3E4A7C2797D2}" srcOrd="10" destOrd="0" presId="urn:microsoft.com/office/officeart/2005/8/layout/vList2"/>
    <dgm:cxn modelId="{666EB888-894C-41F4-B8C1-97F69957DC72}" type="presParOf" srcId="{B129542B-47E4-447C-9C03-CBB9941495F5}" destId="{640CD2DB-DC17-43DC-98F6-F6D0081FF401}" srcOrd="11" destOrd="0" presId="urn:microsoft.com/office/officeart/2005/8/layout/vList2"/>
    <dgm:cxn modelId="{26D239D8-9F1E-4726-B8F1-2D3E9E7591E0}" type="presParOf" srcId="{B129542B-47E4-447C-9C03-CBB9941495F5}" destId="{799C8C25-6E7E-4A46-A297-07355376EBF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EBB974D-F77B-4563-BE48-15E2B7BB3533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6E1D7592-9698-4023-BFF7-F800AA4E32A1}">
      <dgm:prSet/>
      <dgm:spPr/>
      <dgm:t>
        <a:bodyPr/>
        <a:lstStyle/>
        <a:p>
          <a:r>
            <a:rPr lang="en-US" baseline="0" dirty="0"/>
            <a:t>EXAMPLE TRANSFORMER</a:t>
          </a:r>
          <a:endParaRPr lang="en-US" dirty="0"/>
        </a:p>
      </dgm:t>
    </dgm:pt>
    <dgm:pt modelId="{6CDF851C-7D6A-4206-8169-B72AAC48A3FF}" type="parTrans" cxnId="{64474B00-C9F7-4736-B824-81645C94D6BD}">
      <dgm:prSet/>
      <dgm:spPr/>
      <dgm:t>
        <a:bodyPr/>
        <a:lstStyle/>
        <a:p>
          <a:endParaRPr lang="en-US"/>
        </a:p>
      </dgm:t>
    </dgm:pt>
    <dgm:pt modelId="{099F6F35-E316-40D7-B20F-B69CCEC396CF}" type="sibTrans" cxnId="{64474B00-C9F7-4736-B824-81645C94D6BD}">
      <dgm:prSet/>
      <dgm:spPr/>
      <dgm:t>
        <a:bodyPr/>
        <a:lstStyle/>
        <a:p>
          <a:endParaRPr lang="en-US"/>
        </a:p>
      </dgm:t>
    </dgm:pt>
    <dgm:pt modelId="{5B036B3D-7AF3-4C46-A64B-053FD718B5B2}" type="pres">
      <dgm:prSet presAssocID="{3EBB974D-F77B-4563-BE48-15E2B7BB3533}" presName="linear" presStyleCnt="0">
        <dgm:presLayoutVars>
          <dgm:animLvl val="lvl"/>
          <dgm:resizeHandles val="exact"/>
        </dgm:presLayoutVars>
      </dgm:prSet>
      <dgm:spPr/>
    </dgm:pt>
    <dgm:pt modelId="{37E58A70-1F21-498B-BD43-28A32F33F3ED}" type="pres">
      <dgm:prSet presAssocID="{6E1D7592-9698-4023-BFF7-F800AA4E32A1}" presName="parentText" presStyleLbl="node1" presStyleIdx="0" presStyleCnt="1" custScaleX="84000" custScaleY="75235" custLinFactNeighborX="-8000" custLinFactNeighborY="2311">
        <dgm:presLayoutVars>
          <dgm:chMax val="0"/>
          <dgm:bulletEnabled val="1"/>
        </dgm:presLayoutVars>
      </dgm:prSet>
      <dgm:spPr/>
    </dgm:pt>
  </dgm:ptLst>
  <dgm:cxnLst>
    <dgm:cxn modelId="{64474B00-C9F7-4736-B824-81645C94D6BD}" srcId="{3EBB974D-F77B-4563-BE48-15E2B7BB3533}" destId="{6E1D7592-9698-4023-BFF7-F800AA4E32A1}" srcOrd="0" destOrd="0" parTransId="{6CDF851C-7D6A-4206-8169-B72AAC48A3FF}" sibTransId="{099F6F35-E316-40D7-B20F-B69CCEC396CF}"/>
    <dgm:cxn modelId="{34CDD597-4FC7-4807-BBF5-0B1384420222}" type="presOf" srcId="{6E1D7592-9698-4023-BFF7-F800AA4E32A1}" destId="{37E58A70-1F21-498B-BD43-28A32F33F3ED}" srcOrd="0" destOrd="0" presId="urn:microsoft.com/office/officeart/2005/8/layout/vList2"/>
    <dgm:cxn modelId="{98C291E5-7AAE-45FF-9B1B-AA1EEA4AD2E8}" type="presOf" srcId="{3EBB974D-F77B-4563-BE48-15E2B7BB3533}" destId="{5B036B3D-7AF3-4C46-A64B-053FD718B5B2}" srcOrd="0" destOrd="0" presId="urn:microsoft.com/office/officeart/2005/8/layout/vList2"/>
    <dgm:cxn modelId="{BDBFEFD4-9C2F-4263-AF0E-35ACFB3D1819}" type="presParOf" srcId="{5B036B3D-7AF3-4C46-A64B-053FD718B5B2}" destId="{37E58A70-1F21-498B-BD43-28A32F33F3E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BDF6BA-F856-4121-A726-92430F9308C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9980621-90C2-48B3-9B6B-03BAAD298D49}">
      <dgm:prSet/>
      <dgm:spPr/>
      <dgm:t>
        <a:bodyPr/>
        <a:lstStyle/>
        <a:p>
          <a:r>
            <a:rPr lang="en-US" baseline="0" dirty="0"/>
            <a:t>SINGLE LAYER NETOWRK ARCHITECTURE</a:t>
          </a:r>
          <a:endParaRPr lang="en-US" dirty="0"/>
        </a:p>
      </dgm:t>
    </dgm:pt>
    <dgm:pt modelId="{B60C0536-6AF8-4E38-9368-81E7B123BFBA}" type="parTrans" cxnId="{0D0BFAA5-5A92-453F-8AB1-873F07CE7E01}">
      <dgm:prSet/>
      <dgm:spPr/>
      <dgm:t>
        <a:bodyPr/>
        <a:lstStyle/>
        <a:p>
          <a:endParaRPr lang="en-US"/>
        </a:p>
      </dgm:t>
    </dgm:pt>
    <dgm:pt modelId="{40B2E3CF-D067-456C-B5CF-051244614D3A}" type="sibTrans" cxnId="{0D0BFAA5-5A92-453F-8AB1-873F07CE7E01}">
      <dgm:prSet/>
      <dgm:spPr/>
      <dgm:t>
        <a:bodyPr/>
        <a:lstStyle/>
        <a:p>
          <a:endParaRPr lang="en-US"/>
        </a:p>
      </dgm:t>
    </dgm:pt>
    <dgm:pt modelId="{E85BF87B-64E9-417C-840C-F71E9EA9249C}" type="pres">
      <dgm:prSet presAssocID="{00BDF6BA-F856-4121-A726-92430F9308CA}" presName="linear" presStyleCnt="0">
        <dgm:presLayoutVars>
          <dgm:animLvl val="lvl"/>
          <dgm:resizeHandles val="exact"/>
        </dgm:presLayoutVars>
      </dgm:prSet>
      <dgm:spPr/>
    </dgm:pt>
    <dgm:pt modelId="{E9C2D42E-FD63-4793-AB35-9E6294555787}" type="pres">
      <dgm:prSet presAssocID="{39980621-90C2-48B3-9B6B-03BAAD298D4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D0BFAA5-5A92-453F-8AB1-873F07CE7E01}" srcId="{00BDF6BA-F856-4121-A726-92430F9308CA}" destId="{39980621-90C2-48B3-9B6B-03BAAD298D49}" srcOrd="0" destOrd="0" parTransId="{B60C0536-6AF8-4E38-9368-81E7B123BFBA}" sibTransId="{40B2E3CF-D067-456C-B5CF-051244614D3A}"/>
    <dgm:cxn modelId="{8DE9F9D2-711A-45E0-A571-EDED0D78526A}" type="presOf" srcId="{00BDF6BA-F856-4121-A726-92430F9308CA}" destId="{E85BF87B-64E9-417C-840C-F71E9EA9249C}" srcOrd="0" destOrd="0" presId="urn:microsoft.com/office/officeart/2005/8/layout/vList2"/>
    <dgm:cxn modelId="{500CE0E0-95D5-4739-BAFA-3FD2BA2A3513}" type="presOf" srcId="{39980621-90C2-48B3-9B6B-03BAAD298D49}" destId="{E9C2D42E-FD63-4793-AB35-9E6294555787}" srcOrd="0" destOrd="0" presId="urn:microsoft.com/office/officeart/2005/8/layout/vList2"/>
    <dgm:cxn modelId="{AEF920EB-40D4-4F0E-84FE-F0F4E595E2F2}" type="presParOf" srcId="{E85BF87B-64E9-417C-840C-F71E9EA9249C}" destId="{E9C2D42E-FD63-4793-AB35-9E62945557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10B224-A7B7-4F62-A266-B8E7F0827BE2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US"/>
        </a:p>
      </dgm:t>
    </dgm:pt>
    <dgm:pt modelId="{B41C1DE7-3E73-46A7-AAD4-6C9E25BB6AA0}">
      <dgm:prSet/>
      <dgm:spPr/>
      <dgm:t>
        <a:bodyPr/>
        <a:lstStyle/>
        <a:p>
          <a:r>
            <a:rPr lang="en-US" baseline="0"/>
            <a:t>MULTI LAYER NETOWRK ARCHITECTURE</a:t>
          </a:r>
          <a:endParaRPr lang="en-US"/>
        </a:p>
      </dgm:t>
    </dgm:pt>
    <dgm:pt modelId="{1744C0A4-45F6-4380-B11D-A6ACF1D4017B}" type="parTrans" cxnId="{53D6B9EF-5B83-47D1-994E-21BFE388EC97}">
      <dgm:prSet/>
      <dgm:spPr/>
      <dgm:t>
        <a:bodyPr/>
        <a:lstStyle/>
        <a:p>
          <a:endParaRPr lang="en-US"/>
        </a:p>
      </dgm:t>
    </dgm:pt>
    <dgm:pt modelId="{626EB263-B369-4698-9BD9-12E28C0E98DA}" type="sibTrans" cxnId="{53D6B9EF-5B83-47D1-994E-21BFE388EC97}">
      <dgm:prSet/>
      <dgm:spPr/>
      <dgm:t>
        <a:bodyPr/>
        <a:lstStyle/>
        <a:p>
          <a:endParaRPr lang="en-US"/>
        </a:p>
      </dgm:t>
    </dgm:pt>
    <dgm:pt modelId="{6A4FBCA7-713A-4A73-901E-F2B90E52B64A}" type="pres">
      <dgm:prSet presAssocID="{A410B224-A7B7-4F62-A266-B8E7F0827BE2}" presName="linear" presStyleCnt="0">
        <dgm:presLayoutVars>
          <dgm:animLvl val="lvl"/>
          <dgm:resizeHandles val="exact"/>
        </dgm:presLayoutVars>
      </dgm:prSet>
      <dgm:spPr/>
    </dgm:pt>
    <dgm:pt modelId="{05C58BFB-7675-4F9B-A241-C4D8CDA03395}" type="pres">
      <dgm:prSet presAssocID="{B41C1DE7-3E73-46A7-AAD4-6C9E25BB6AA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010B231-093D-401E-B73E-6B83C6D78CE5}" type="presOf" srcId="{A410B224-A7B7-4F62-A266-B8E7F0827BE2}" destId="{6A4FBCA7-713A-4A73-901E-F2B90E52B64A}" srcOrd="0" destOrd="0" presId="urn:microsoft.com/office/officeart/2005/8/layout/vList2"/>
    <dgm:cxn modelId="{259DDD8B-9FB6-4678-AF8F-62BFA4F60306}" type="presOf" srcId="{B41C1DE7-3E73-46A7-AAD4-6C9E25BB6AA0}" destId="{05C58BFB-7675-4F9B-A241-C4D8CDA03395}" srcOrd="0" destOrd="0" presId="urn:microsoft.com/office/officeart/2005/8/layout/vList2"/>
    <dgm:cxn modelId="{53D6B9EF-5B83-47D1-994E-21BFE388EC97}" srcId="{A410B224-A7B7-4F62-A266-B8E7F0827BE2}" destId="{B41C1DE7-3E73-46A7-AAD4-6C9E25BB6AA0}" srcOrd="0" destOrd="0" parTransId="{1744C0A4-45F6-4380-B11D-A6ACF1D4017B}" sibTransId="{626EB263-B369-4698-9BD9-12E28C0E98DA}"/>
    <dgm:cxn modelId="{D94BF95E-C255-4224-8768-646FC4F6B2C7}" type="presParOf" srcId="{6A4FBCA7-713A-4A73-901E-F2B90E52B64A}" destId="{05C58BFB-7675-4F9B-A241-C4D8CDA0339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BFE8FB-BA46-4B9D-B89B-9E90E408D621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77665EB-4CAD-4C92-B236-1E31F9809C3D}">
      <dgm:prSet custT="1"/>
      <dgm:spPr/>
      <dgm:t>
        <a:bodyPr/>
        <a:lstStyle/>
        <a:p>
          <a:r>
            <a:rPr lang="en-US" sz="2000" baseline="0" dirty="0"/>
            <a:t>Convolutional Neural Network </a:t>
          </a:r>
        </a:p>
        <a:p>
          <a:r>
            <a:rPr lang="en-US" sz="2000" baseline="0" dirty="0"/>
            <a:t>(CNN) ARCHITECTURE</a:t>
          </a:r>
          <a:endParaRPr lang="en-US" sz="2000" dirty="0"/>
        </a:p>
      </dgm:t>
    </dgm:pt>
    <dgm:pt modelId="{FAAD2A12-6271-4DAC-AB23-FF97D0CC8737}" type="parTrans" cxnId="{73067B75-AEB0-46BB-863B-23D00330E006}">
      <dgm:prSet/>
      <dgm:spPr/>
      <dgm:t>
        <a:bodyPr/>
        <a:lstStyle/>
        <a:p>
          <a:endParaRPr lang="en-US"/>
        </a:p>
      </dgm:t>
    </dgm:pt>
    <dgm:pt modelId="{95CC4F92-1F38-4A76-B0C9-CBB78DA7FF99}" type="sibTrans" cxnId="{73067B75-AEB0-46BB-863B-23D00330E006}">
      <dgm:prSet/>
      <dgm:spPr/>
      <dgm:t>
        <a:bodyPr/>
        <a:lstStyle/>
        <a:p>
          <a:endParaRPr lang="en-US"/>
        </a:p>
      </dgm:t>
    </dgm:pt>
    <dgm:pt modelId="{F716A317-2CD4-4CDA-81B1-26943ED36AF2}" type="pres">
      <dgm:prSet presAssocID="{2DBFE8FB-BA46-4B9D-B89B-9E90E408D621}" presName="linear" presStyleCnt="0">
        <dgm:presLayoutVars>
          <dgm:animLvl val="lvl"/>
          <dgm:resizeHandles val="exact"/>
        </dgm:presLayoutVars>
      </dgm:prSet>
      <dgm:spPr/>
    </dgm:pt>
    <dgm:pt modelId="{90CB8025-629A-432C-AF13-3CD28EABD336}" type="pres">
      <dgm:prSet presAssocID="{F77665EB-4CAD-4C92-B236-1E31F9809C3D}" presName="parentText" presStyleLbl="node1" presStyleIdx="0" presStyleCnt="1" custLinFactNeighborX="9731" custLinFactNeighborY="-3235">
        <dgm:presLayoutVars>
          <dgm:chMax val="0"/>
          <dgm:bulletEnabled val="1"/>
        </dgm:presLayoutVars>
      </dgm:prSet>
      <dgm:spPr/>
    </dgm:pt>
  </dgm:ptLst>
  <dgm:cxnLst>
    <dgm:cxn modelId="{DD43D24E-80E3-429A-9A01-FCC947EDF95D}" type="presOf" srcId="{F77665EB-4CAD-4C92-B236-1E31F9809C3D}" destId="{90CB8025-629A-432C-AF13-3CD28EABD336}" srcOrd="0" destOrd="0" presId="urn:microsoft.com/office/officeart/2005/8/layout/vList2"/>
    <dgm:cxn modelId="{73067B75-AEB0-46BB-863B-23D00330E006}" srcId="{2DBFE8FB-BA46-4B9D-B89B-9E90E408D621}" destId="{F77665EB-4CAD-4C92-B236-1E31F9809C3D}" srcOrd="0" destOrd="0" parTransId="{FAAD2A12-6271-4DAC-AB23-FF97D0CC8737}" sibTransId="{95CC4F92-1F38-4A76-B0C9-CBB78DA7FF99}"/>
    <dgm:cxn modelId="{8B568EA4-9C82-4BD7-93A6-E7216E30F8E2}" type="presOf" srcId="{2DBFE8FB-BA46-4B9D-B89B-9E90E408D621}" destId="{F716A317-2CD4-4CDA-81B1-26943ED36AF2}" srcOrd="0" destOrd="0" presId="urn:microsoft.com/office/officeart/2005/8/layout/vList2"/>
    <dgm:cxn modelId="{F1B8D591-303E-4450-9131-D021362803E1}" type="presParOf" srcId="{F716A317-2CD4-4CDA-81B1-26943ED36AF2}" destId="{90CB8025-629A-432C-AF13-3CD28EABD33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9E1811-A222-4A81-87EA-CDFB45AD624B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FC0224F-A9B5-41EA-9066-598A95510292}">
      <dgm:prSet custT="1"/>
      <dgm:spPr/>
      <dgm:t>
        <a:bodyPr/>
        <a:lstStyle/>
        <a:p>
          <a:pPr algn="r"/>
          <a:r>
            <a:rPr lang="en-US" sz="2400" baseline="0" dirty="0"/>
            <a:t>CNN VGG -16 Architecture</a:t>
          </a:r>
          <a:endParaRPr lang="en-US" sz="2400" dirty="0"/>
        </a:p>
      </dgm:t>
    </dgm:pt>
    <dgm:pt modelId="{83580078-6D7F-4835-92DA-F40F2F711B81}" type="parTrans" cxnId="{5BBFE6AB-D95B-4CFF-9E45-74F520D91B05}">
      <dgm:prSet/>
      <dgm:spPr/>
      <dgm:t>
        <a:bodyPr/>
        <a:lstStyle/>
        <a:p>
          <a:endParaRPr lang="en-US"/>
        </a:p>
      </dgm:t>
    </dgm:pt>
    <dgm:pt modelId="{950BE66A-AA8D-4438-87A6-5ED5503E82DB}" type="sibTrans" cxnId="{5BBFE6AB-D95B-4CFF-9E45-74F520D91B05}">
      <dgm:prSet/>
      <dgm:spPr/>
      <dgm:t>
        <a:bodyPr/>
        <a:lstStyle/>
        <a:p>
          <a:endParaRPr lang="en-US"/>
        </a:p>
      </dgm:t>
    </dgm:pt>
    <dgm:pt modelId="{EA626F32-151D-41D4-B654-9BE8A424764E}" type="pres">
      <dgm:prSet presAssocID="{B39E1811-A222-4A81-87EA-CDFB45AD624B}" presName="linear" presStyleCnt="0">
        <dgm:presLayoutVars>
          <dgm:animLvl val="lvl"/>
          <dgm:resizeHandles val="exact"/>
        </dgm:presLayoutVars>
      </dgm:prSet>
      <dgm:spPr/>
    </dgm:pt>
    <dgm:pt modelId="{F36D79E3-D258-4AA9-8693-7696BA66DD5B}" type="pres">
      <dgm:prSet presAssocID="{CFC0224F-A9B5-41EA-9066-598A95510292}" presName="parentText" presStyleLbl="node1" presStyleIdx="0" presStyleCnt="1" custLinFactNeighborX="-5938" custLinFactNeighborY="1257">
        <dgm:presLayoutVars>
          <dgm:chMax val="0"/>
          <dgm:bulletEnabled val="1"/>
        </dgm:presLayoutVars>
      </dgm:prSet>
      <dgm:spPr/>
    </dgm:pt>
  </dgm:ptLst>
  <dgm:cxnLst>
    <dgm:cxn modelId="{873E1C9C-C911-462D-954A-A2D00E672148}" type="presOf" srcId="{CFC0224F-A9B5-41EA-9066-598A95510292}" destId="{F36D79E3-D258-4AA9-8693-7696BA66DD5B}" srcOrd="0" destOrd="0" presId="urn:microsoft.com/office/officeart/2005/8/layout/vList2"/>
    <dgm:cxn modelId="{5BBFE6AB-D95B-4CFF-9E45-74F520D91B05}" srcId="{B39E1811-A222-4A81-87EA-CDFB45AD624B}" destId="{CFC0224F-A9B5-41EA-9066-598A95510292}" srcOrd="0" destOrd="0" parTransId="{83580078-6D7F-4835-92DA-F40F2F711B81}" sibTransId="{950BE66A-AA8D-4438-87A6-5ED5503E82DB}"/>
    <dgm:cxn modelId="{C14BA2C7-C52F-4FFB-9BB5-9500189D0AFB}" type="presOf" srcId="{B39E1811-A222-4A81-87EA-CDFB45AD624B}" destId="{EA626F32-151D-41D4-B654-9BE8A424764E}" srcOrd="0" destOrd="0" presId="urn:microsoft.com/office/officeart/2005/8/layout/vList2"/>
    <dgm:cxn modelId="{CCAF109D-5598-46B9-BD48-B33D98EA07AC}" type="presParOf" srcId="{EA626F32-151D-41D4-B654-9BE8A424764E}" destId="{F36D79E3-D258-4AA9-8693-7696BA66DD5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F6684A4-D14A-4EB5-A740-0C26F6D7DF66}" type="doc">
      <dgm:prSet loTypeId="urn:microsoft.com/office/officeart/2005/8/layout/vList2" loCatId="list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8CD8D6C9-EC8C-49AE-B9D0-4CB68E01298B}">
      <dgm:prSet custT="1"/>
      <dgm:spPr/>
      <dgm:t>
        <a:bodyPr/>
        <a:lstStyle/>
        <a:p>
          <a:r>
            <a:rPr lang="en-US" sz="2800" baseline="0" dirty="0"/>
            <a:t>Recurrent</a:t>
          </a:r>
          <a:r>
            <a:rPr lang="en-US" sz="3600" baseline="0" dirty="0"/>
            <a:t> Neural Network (RNN)</a:t>
          </a:r>
          <a:endParaRPr lang="en-US" sz="3600" dirty="0"/>
        </a:p>
      </dgm:t>
    </dgm:pt>
    <dgm:pt modelId="{E14CB7E4-A7ED-49EB-802E-2A91744D1B45}" type="parTrans" cxnId="{973E3EF6-254F-43F1-A794-BC2243D3C357}">
      <dgm:prSet/>
      <dgm:spPr/>
      <dgm:t>
        <a:bodyPr/>
        <a:lstStyle/>
        <a:p>
          <a:endParaRPr lang="en-US" sz="1600"/>
        </a:p>
      </dgm:t>
    </dgm:pt>
    <dgm:pt modelId="{413E0E05-C39C-480A-9619-0C646E049DFF}" type="sibTrans" cxnId="{973E3EF6-254F-43F1-A794-BC2243D3C357}">
      <dgm:prSet/>
      <dgm:spPr/>
      <dgm:t>
        <a:bodyPr/>
        <a:lstStyle/>
        <a:p>
          <a:endParaRPr lang="en-US" sz="1600"/>
        </a:p>
      </dgm:t>
    </dgm:pt>
    <dgm:pt modelId="{DF850A3D-E9CD-4E36-A558-63ECA9DDE9BD}" type="pres">
      <dgm:prSet presAssocID="{7F6684A4-D14A-4EB5-A740-0C26F6D7DF66}" presName="linear" presStyleCnt="0">
        <dgm:presLayoutVars>
          <dgm:animLvl val="lvl"/>
          <dgm:resizeHandles val="exact"/>
        </dgm:presLayoutVars>
      </dgm:prSet>
      <dgm:spPr/>
    </dgm:pt>
    <dgm:pt modelId="{4AC19928-9A47-4F72-8D1A-0740E9EC15E0}" type="pres">
      <dgm:prSet presAssocID="{8CD8D6C9-EC8C-49AE-B9D0-4CB68E01298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184B123-08DC-4C1F-AAA4-B9B23B29A429}" type="presOf" srcId="{7F6684A4-D14A-4EB5-A740-0C26F6D7DF66}" destId="{DF850A3D-E9CD-4E36-A558-63ECA9DDE9BD}" srcOrd="0" destOrd="0" presId="urn:microsoft.com/office/officeart/2005/8/layout/vList2"/>
    <dgm:cxn modelId="{EC564D5C-CC8F-4B3A-96E5-1C1D16CFA5F5}" type="presOf" srcId="{8CD8D6C9-EC8C-49AE-B9D0-4CB68E01298B}" destId="{4AC19928-9A47-4F72-8D1A-0740E9EC15E0}" srcOrd="0" destOrd="0" presId="urn:microsoft.com/office/officeart/2005/8/layout/vList2"/>
    <dgm:cxn modelId="{973E3EF6-254F-43F1-A794-BC2243D3C357}" srcId="{7F6684A4-D14A-4EB5-A740-0C26F6D7DF66}" destId="{8CD8D6C9-EC8C-49AE-B9D0-4CB68E01298B}" srcOrd="0" destOrd="0" parTransId="{E14CB7E4-A7ED-49EB-802E-2A91744D1B45}" sibTransId="{413E0E05-C39C-480A-9619-0C646E049DFF}"/>
    <dgm:cxn modelId="{E3558E1C-22F4-4300-9293-ED9B24762629}" type="presParOf" srcId="{DF850A3D-E9CD-4E36-A558-63ECA9DDE9BD}" destId="{4AC19928-9A47-4F72-8D1A-0740E9EC15E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94F6CBF-63F4-4294-9128-916B0ACE5683}" type="doc">
      <dgm:prSet loTypeId="urn:microsoft.com/office/officeart/2005/8/layout/vList2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674B278-6819-4C94-BD75-0460D83153DB}">
      <dgm:prSet custT="1"/>
      <dgm:spPr/>
      <dgm:t>
        <a:bodyPr/>
        <a:lstStyle/>
        <a:p>
          <a:r>
            <a:rPr lang="en-US" sz="2400" baseline="0" dirty="0"/>
            <a:t>RNN Long Short Term Memory (LSTM)</a:t>
          </a:r>
          <a:endParaRPr lang="en-US" sz="2400" dirty="0"/>
        </a:p>
      </dgm:t>
    </dgm:pt>
    <dgm:pt modelId="{B75254DD-5F36-400A-9163-4F3A3E775405}" type="parTrans" cxnId="{3529E265-DD33-45D6-B1D6-8F44116A5F16}">
      <dgm:prSet/>
      <dgm:spPr/>
      <dgm:t>
        <a:bodyPr/>
        <a:lstStyle/>
        <a:p>
          <a:endParaRPr lang="en-US" sz="1400"/>
        </a:p>
      </dgm:t>
    </dgm:pt>
    <dgm:pt modelId="{4B3AC308-1B99-4BAF-8370-0966EC32D66B}" type="sibTrans" cxnId="{3529E265-DD33-45D6-B1D6-8F44116A5F16}">
      <dgm:prSet/>
      <dgm:spPr/>
      <dgm:t>
        <a:bodyPr/>
        <a:lstStyle/>
        <a:p>
          <a:endParaRPr lang="en-US" sz="1400"/>
        </a:p>
      </dgm:t>
    </dgm:pt>
    <dgm:pt modelId="{29459932-0182-43C0-BEF8-C68FF9B548E2}" type="pres">
      <dgm:prSet presAssocID="{694F6CBF-63F4-4294-9128-916B0ACE5683}" presName="linear" presStyleCnt="0">
        <dgm:presLayoutVars>
          <dgm:animLvl val="lvl"/>
          <dgm:resizeHandles val="exact"/>
        </dgm:presLayoutVars>
      </dgm:prSet>
      <dgm:spPr/>
    </dgm:pt>
    <dgm:pt modelId="{C85E8C65-2B56-4085-83DC-C0D12D87364C}" type="pres">
      <dgm:prSet presAssocID="{4674B278-6819-4C94-BD75-0460D83153DB}" presName="parentText" presStyleLbl="node1" presStyleIdx="0" presStyleCnt="1" custLinFactNeighborX="1688" custLinFactNeighborY="-30247">
        <dgm:presLayoutVars>
          <dgm:chMax val="0"/>
          <dgm:bulletEnabled val="1"/>
        </dgm:presLayoutVars>
      </dgm:prSet>
      <dgm:spPr/>
    </dgm:pt>
  </dgm:ptLst>
  <dgm:cxnLst>
    <dgm:cxn modelId="{3529E265-DD33-45D6-B1D6-8F44116A5F16}" srcId="{694F6CBF-63F4-4294-9128-916B0ACE5683}" destId="{4674B278-6819-4C94-BD75-0460D83153DB}" srcOrd="0" destOrd="0" parTransId="{B75254DD-5F36-400A-9163-4F3A3E775405}" sibTransId="{4B3AC308-1B99-4BAF-8370-0966EC32D66B}"/>
    <dgm:cxn modelId="{BF812995-A437-4825-99A6-2FAA71B6ADB7}" type="presOf" srcId="{694F6CBF-63F4-4294-9128-916B0ACE5683}" destId="{29459932-0182-43C0-BEF8-C68FF9B548E2}" srcOrd="0" destOrd="0" presId="urn:microsoft.com/office/officeart/2005/8/layout/vList2"/>
    <dgm:cxn modelId="{87EA72B0-0EDF-42BD-8E0B-ECA5EF044092}" type="presOf" srcId="{4674B278-6819-4C94-BD75-0460D83153DB}" destId="{C85E8C65-2B56-4085-83DC-C0D12D87364C}" srcOrd="0" destOrd="0" presId="urn:microsoft.com/office/officeart/2005/8/layout/vList2"/>
    <dgm:cxn modelId="{F049D457-3D54-4785-B15B-D4E04F9541D2}" type="presParOf" srcId="{29459932-0182-43C0-BEF8-C68FF9B548E2}" destId="{C85E8C65-2B56-4085-83DC-C0D12D87364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C4830E0-94BD-4461-8E5C-BD59A434E658}" type="doc">
      <dgm:prSet loTypeId="urn:microsoft.com/office/officeart/2005/8/layout/vList2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A19BB092-EF13-4622-A310-16F102B8A773}">
      <dgm:prSet custT="1"/>
      <dgm:spPr/>
      <dgm:t>
        <a:bodyPr/>
        <a:lstStyle/>
        <a:p>
          <a:r>
            <a:rPr lang="en-US" sz="2000" baseline="0" dirty="0"/>
            <a:t>Generative Adversarial Network (GANS)</a:t>
          </a:r>
          <a:endParaRPr lang="en-US" sz="2000" dirty="0"/>
        </a:p>
      </dgm:t>
    </dgm:pt>
    <dgm:pt modelId="{61242252-0DDF-4D8C-BAAC-35D0C9DB91EC}" type="parTrans" cxnId="{4A29F830-6BCD-47E7-BB1D-9DDDB727C534}">
      <dgm:prSet/>
      <dgm:spPr/>
      <dgm:t>
        <a:bodyPr/>
        <a:lstStyle/>
        <a:p>
          <a:endParaRPr lang="en-US"/>
        </a:p>
      </dgm:t>
    </dgm:pt>
    <dgm:pt modelId="{BC78B387-A7BE-4EBF-AD17-65F8E0FB2297}" type="sibTrans" cxnId="{4A29F830-6BCD-47E7-BB1D-9DDDB727C534}">
      <dgm:prSet/>
      <dgm:spPr/>
      <dgm:t>
        <a:bodyPr/>
        <a:lstStyle/>
        <a:p>
          <a:endParaRPr lang="en-US"/>
        </a:p>
      </dgm:t>
    </dgm:pt>
    <dgm:pt modelId="{FB649742-B317-4C12-B193-C92264AA9EE0}" type="pres">
      <dgm:prSet presAssocID="{4C4830E0-94BD-4461-8E5C-BD59A434E658}" presName="linear" presStyleCnt="0">
        <dgm:presLayoutVars>
          <dgm:animLvl val="lvl"/>
          <dgm:resizeHandles val="exact"/>
        </dgm:presLayoutVars>
      </dgm:prSet>
      <dgm:spPr/>
    </dgm:pt>
    <dgm:pt modelId="{9750A78D-DA46-4751-9539-F8B2E7870805}" type="pres">
      <dgm:prSet presAssocID="{A19BB092-EF13-4622-A310-16F102B8A773}" presName="parentText" presStyleLbl="node1" presStyleIdx="0" presStyleCnt="1" custScaleX="100000" custScaleY="89120" custLinFactNeighborX="501" custLinFactNeighborY="12463">
        <dgm:presLayoutVars>
          <dgm:chMax val="0"/>
          <dgm:bulletEnabled val="1"/>
        </dgm:presLayoutVars>
      </dgm:prSet>
      <dgm:spPr/>
    </dgm:pt>
  </dgm:ptLst>
  <dgm:cxnLst>
    <dgm:cxn modelId="{4A29F830-6BCD-47E7-BB1D-9DDDB727C534}" srcId="{4C4830E0-94BD-4461-8E5C-BD59A434E658}" destId="{A19BB092-EF13-4622-A310-16F102B8A773}" srcOrd="0" destOrd="0" parTransId="{61242252-0DDF-4D8C-BAAC-35D0C9DB91EC}" sibTransId="{BC78B387-A7BE-4EBF-AD17-65F8E0FB2297}"/>
    <dgm:cxn modelId="{EC728D40-3467-41AA-A578-AA3800F9AC83}" type="presOf" srcId="{4C4830E0-94BD-4461-8E5C-BD59A434E658}" destId="{FB649742-B317-4C12-B193-C92264AA9EE0}" srcOrd="0" destOrd="0" presId="urn:microsoft.com/office/officeart/2005/8/layout/vList2"/>
    <dgm:cxn modelId="{5E613E71-7EA5-4DE1-A99B-B7E08C51488F}" type="presOf" srcId="{A19BB092-EF13-4622-A310-16F102B8A773}" destId="{9750A78D-DA46-4751-9539-F8B2E7870805}" srcOrd="0" destOrd="0" presId="urn:microsoft.com/office/officeart/2005/8/layout/vList2"/>
    <dgm:cxn modelId="{E1160024-BD2E-414E-9140-A9D48A0049F1}" type="presParOf" srcId="{FB649742-B317-4C12-B193-C92264AA9EE0}" destId="{9750A78D-DA46-4751-9539-F8B2E787080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12B56B-B144-49B2-BC84-C0007BEFBE33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16F35D72-B761-4607-96AF-12598F56BE44}">
      <dgm:prSet custT="1"/>
      <dgm:spPr/>
      <dgm:t>
        <a:bodyPr/>
        <a:lstStyle/>
        <a:p>
          <a:r>
            <a:rPr lang="en-US" sz="3200" baseline="0" dirty="0"/>
            <a:t>TRANSFORMER</a:t>
          </a:r>
          <a:endParaRPr lang="en-US" sz="3200" dirty="0"/>
        </a:p>
      </dgm:t>
    </dgm:pt>
    <dgm:pt modelId="{BCE8E85E-E878-4041-A44A-33ABF347CF3F}" type="parTrans" cxnId="{6AE352D0-9BAB-48B4-B9A4-81B783E1B0AD}">
      <dgm:prSet/>
      <dgm:spPr/>
      <dgm:t>
        <a:bodyPr/>
        <a:lstStyle/>
        <a:p>
          <a:endParaRPr lang="en-US"/>
        </a:p>
      </dgm:t>
    </dgm:pt>
    <dgm:pt modelId="{257E42A6-F0E8-4A7D-BB14-7DFBAD2C1AA5}" type="sibTrans" cxnId="{6AE352D0-9BAB-48B4-B9A4-81B783E1B0AD}">
      <dgm:prSet/>
      <dgm:spPr/>
      <dgm:t>
        <a:bodyPr/>
        <a:lstStyle/>
        <a:p>
          <a:endParaRPr lang="en-US"/>
        </a:p>
      </dgm:t>
    </dgm:pt>
    <dgm:pt modelId="{874875E0-1651-4DA8-8018-90BA0785492D}" type="pres">
      <dgm:prSet presAssocID="{F212B56B-B144-49B2-BC84-C0007BEFBE33}" presName="linear" presStyleCnt="0">
        <dgm:presLayoutVars>
          <dgm:animLvl val="lvl"/>
          <dgm:resizeHandles val="exact"/>
        </dgm:presLayoutVars>
      </dgm:prSet>
      <dgm:spPr/>
    </dgm:pt>
    <dgm:pt modelId="{147ECB0C-5AAF-4C96-8F57-F81E146D2A9E}" type="pres">
      <dgm:prSet presAssocID="{16F35D72-B761-4607-96AF-12598F56BE44}" presName="parentText" presStyleLbl="node1" presStyleIdx="0" presStyleCnt="1" custScaleX="86327" custScaleY="51569" custLinFactNeighborX="-440" custLinFactNeighborY="-81">
        <dgm:presLayoutVars>
          <dgm:chMax val="0"/>
          <dgm:bulletEnabled val="1"/>
        </dgm:presLayoutVars>
      </dgm:prSet>
      <dgm:spPr/>
    </dgm:pt>
  </dgm:ptLst>
  <dgm:cxnLst>
    <dgm:cxn modelId="{E7D7810D-D15B-4D65-B3C2-FD39F20C31DB}" type="presOf" srcId="{F212B56B-B144-49B2-BC84-C0007BEFBE33}" destId="{874875E0-1651-4DA8-8018-90BA0785492D}" srcOrd="0" destOrd="0" presId="urn:microsoft.com/office/officeart/2005/8/layout/vList2"/>
    <dgm:cxn modelId="{FF2A8FC0-19A5-4820-9F77-3170B3DA02CC}" type="presOf" srcId="{16F35D72-B761-4607-96AF-12598F56BE44}" destId="{147ECB0C-5AAF-4C96-8F57-F81E146D2A9E}" srcOrd="0" destOrd="0" presId="urn:microsoft.com/office/officeart/2005/8/layout/vList2"/>
    <dgm:cxn modelId="{6AE352D0-9BAB-48B4-B9A4-81B783E1B0AD}" srcId="{F212B56B-B144-49B2-BC84-C0007BEFBE33}" destId="{16F35D72-B761-4607-96AF-12598F56BE44}" srcOrd="0" destOrd="0" parTransId="{BCE8E85E-E878-4041-A44A-33ABF347CF3F}" sibTransId="{257E42A6-F0E8-4A7D-BB14-7DFBAD2C1AA5}"/>
    <dgm:cxn modelId="{0335179C-D5F5-4EAD-92CD-49FB6353D2DE}" type="presParOf" srcId="{874875E0-1651-4DA8-8018-90BA0785492D}" destId="{147ECB0C-5AAF-4C96-8F57-F81E146D2A9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07198-AA17-40E4-9B88-3EF2B4BE3077}">
      <dsp:nvSpPr>
        <dsp:cNvPr id="0" name=""/>
        <dsp:cNvSpPr/>
      </dsp:nvSpPr>
      <dsp:spPr>
        <a:xfrm>
          <a:off x="0" y="38235"/>
          <a:ext cx="10820400" cy="3597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Single Layer Network (Binary Classification/Regression)</a:t>
          </a:r>
        </a:p>
      </dsp:txBody>
      <dsp:txXfrm>
        <a:off x="17563" y="55798"/>
        <a:ext cx="10785274" cy="324648"/>
      </dsp:txXfrm>
    </dsp:sp>
    <dsp:sp modelId="{743BF531-808C-4B87-B867-26CF423D62F7}">
      <dsp:nvSpPr>
        <dsp:cNvPr id="0" name=""/>
        <dsp:cNvSpPr/>
      </dsp:nvSpPr>
      <dsp:spPr>
        <a:xfrm>
          <a:off x="0" y="441209"/>
          <a:ext cx="10820400" cy="3597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Multilayer Perceptron or Feedforward Network (Normal Tasks)</a:t>
          </a:r>
        </a:p>
      </dsp:txBody>
      <dsp:txXfrm>
        <a:off x="17563" y="458772"/>
        <a:ext cx="10785274" cy="324648"/>
      </dsp:txXfrm>
    </dsp:sp>
    <dsp:sp modelId="{E98B15C5-94C3-4400-A43C-7D90FF89F14F}">
      <dsp:nvSpPr>
        <dsp:cNvPr id="0" name=""/>
        <dsp:cNvSpPr/>
      </dsp:nvSpPr>
      <dsp:spPr>
        <a:xfrm>
          <a:off x="0" y="844184"/>
          <a:ext cx="10820400" cy="3597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Convolutional Neural Network (CNN) (Image Processing/Object Detection)</a:t>
          </a:r>
        </a:p>
      </dsp:txBody>
      <dsp:txXfrm>
        <a:off x="17563" y="861747"/>
        <a:ext cx="10785274" cy="324648"/>
      </dsp:txXfrm>
    </dsp:sp>
    <dsp:sp modelId="{D9AF03F6-5FBC-4970-80E1-A1D5A539BEC9}">
      <dsp:nvSpPr>
        <dsp:cNvPr id="0" name=""/>
        <dsp:cNvSpPr/>
      </dsp:nvSpPr>
      <dsp:spPr>
        <a:xfrm>
          <a:off x="0" y="1247160"/>
          <a:ext cx="10820400" cy="3597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Recurrent Neural Network (RNN) (Audio/Time Series Processing)</a:t>
          </a:r>
        </a:p>
      </dsp:txBody>
      <dsp:txXfrm>
        <a:off x="17563" y="1264723"/>
        <a:ext cx="10785274" cy="324648"/>
      </dsp:txXfrm>
    </dsp:sp>
    <dsp:sp modelId="{F91781ED-2F8C-45E7-A4A3-735C4CD4D06C}">
      <dsp:nvSpPr>
        <dsp:cNvPr id="0" name=""/>
        <dsp:cNvSpPr/>
      </dsp:nvSpPr>
      <dsp:spPr>
        <a:xfrm>
          <a:off x="0" y="1650135"/>
          <a:ext cx="10820400" cy="3597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Generative Adversarial Network (GAN) (Style transfer, </a:t>
          </a:r>
          <a:r>
            <a:rPr lang="en-US" sz="1500" kern="1200" dirty="0" err="1"/>
            <a:t>DeepFakes</a:t>
          </a:r>
          <a:r>
            <a:rPr lang="en-US" sz="1500" kern="1200" dirty="0"/>
            <a:t>)</a:t>
          </a:r>
        </a:p>
      </dsp:txBody>
      <dsp:txXfrm>
        <a:off x="17563" y="1667698"/>
        <a:ext cx="10785274" cy="324648"/>
      </dsp:txXfrm>
    </dsp:sp>
    <dsp:sp modelId="{CC0281F5-0E73-4699-9132-3E4A7C2797D2}">
      <dsp:nvSpPr>
        <dsp:cNvPr id="0" name=""/>
        <dsp:cNvSpPr/>
      </dsp:nvSpPr>
      <dsp:spPr>
        <a:xfrm>
          <a:off x="0" y="2053110"/>
          <a:ext cx="10820400" cy="3597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Autoencoders (dimensionality reduction, feature extraction)</a:t>
          </a:r>
        </a:p>
      </dsp:txBody>
      <dsp:txXfrm>
        <a:off x="17563" y="2070673"/>
        <a:ext cx="10785274" cy="324648"/>
      </dsp:txXfrm>
    </dsp:sp>
    <dsp:sp modelId="{799C8C25-6E7E-4A46-A297-07355376EBF0}">
      <dsp:nvSpPr>
        <dsp:cNvPr id="0" name=""/>
        <dsp:cNvSpPr/>
      </dsp:nvSpPr>
      <dsp:spPr>
        <a:xfrm>
          <a:off x="0" y="2456085"/>
          <a:ext cx="10820400" cy="3597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Transformer (ChatGPT, GPT 4, Gemini, Claude 3, Llama 3, Mistral Large) </a:t>
          </a:r>
        </a:p>
      </dsp:txBody>
      <dsp:txXfrm>
        <a:off x="17563" y="2473648"/>
        <a:ext cx="10785274" cy="3246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E58A70-1F21-498B-BD43-28A32F33F3ED}">
      <dsp:nvSpPr>
        <dsp:cNvPr id="0" name=""/>
        <dsp:cNvSpPr/>
      </dsp:nvSpPr>
      <dsp:spPr>
        <a:xfrm>
          <a:off x="0" y="216184"/>
          <a:ext cx="4544568" cy="595488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EXAMPLE TRANSFORMER</a:t>
          </a:r>
          <a:endParaRPr lang="en-US" sz="2400" kern="1200" dirty="0"/>
        </a:p>
      </dsp:txBody>
      <dsp:txXfrm>
        <a:off x="29069" y="245253"/>
        <a:ext cx="4486430" cy="537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C2D42E-FD63-4793-AB35-9E6294555787}">
      <dsp:nvSpPr>
        <dsp:cNvPr id="0" name=""/>
        <dsp:cNvSpPr/>
      </dsp:nvSpPr>
      <dsp:spPr>
        <a:xfrm>
          <a:off x="0" y="238768"/>
          <a:ext cx="8610600" cy="8154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baseline="0" dirty="0"/>
            <a:t>SINGLE LAYER NETOWRK ARCHITECTURE</a:t>
          </a:r>
          <a:endParaRPr lang="en-US" sz="3400" kern="1200" dirty="0"/>
        </a:p>
      </dsp:txBody>
      <dsp:txXfrm>
        <a:off x="39809" y="278577"/>
        <a:ext cx="8530982" cy="7358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58BFB-7675-4F9B-A241-C4D8CDA03395}">
      <dsp:nvSpPr>
        <dsp:cNvPr id="0" name=""/>
        <dsp:cNvSpPr/>
      </dsp:nvSpPr>
      <dsp:spPr>
        <a:xfrm>
          <a:off x="0" y="226776"/>
          <a:ext cx="8610600" cy="839474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baseline="0"/>
            <a:t>MULTI LAYER NETOWRK ARCHITECTURE</a:t>
          </a:r>
          <a:endParaRPr lang="en-US" sz="3500" kern="1200"/>
        </a:p>
      </dsp:txBody>
      <dsp:txXfrm>
        <a:off x="40980" y="267756"/>
        <a:ext cx="8528640" cy="7575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B8025-629A-432C-AF13-3CD28EABD336}">
      <dsp:nvSpPr>
        <dsp:cNvPr id="0" name=""/>
        <dsp:cNvSpPr/>
      </dsp:nvSpPr>
      <dsp:spPr>
        <a:xfrm>
          <a:off x="0" y="0"/>
          <a:ext cx="7184136" cy="85021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Convolutional Neural Network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(CNN) ARCHITECTURE</a:t>
          </a:r>
          <a:endParaRPr lang="en-US" sz="2000" kern="1200" dirty="0"/>
        </a:p>
      </dsp:txBody>
      <dsp:txXfrm>
        <a:off x="41504" y="41504"/>
        <a:ext cx="7101128" cy="7672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D79E3-D258-4AA9-8693-7696BA66DD5B}">
      <dsp:nvSpPr>
        <dsp:cNvPr id="0" name=""/>
        <dsp:cNvSpPr/>
      </dsp:nvSpPr>
      <dsp:spPr>
        <a:xfrm>
          <a:off x="0" y="17874"/>
          <a:ext cx="6775704" cy="71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CNN VGG -16 Architecture</a:t>
          </a:r>
          <a:endParaRPr lang="en-US" sz="2400" kern="1200" dirty="0"/>
        </a:p>
      </dsp:txBody>
      <dsp:txXfrm>
        <a:off x="34726" y="52600"/>
        <a:ext cx="6706252" cy="6419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C19928-9A47-4F72-8D1A-0740E9EC15E0}">
      <dsp:nvSpPr>
        <dsp:cNvPr id="0" name=""/>
        <dsp:cNvSpPr/>
      </dsp:nvSpPr>
      <dsp:spPr>
        <a:xfrm>
          <a:off x="0" y="2733"/>
          <a:ext cx="7333488" cy="823680"/>
        </a:xfrm>
        <a:prstGeom prst="round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Recurrent</a:t>
          </a:r>
          <a:r>
            <a:rPr lang="en-US" sz="3600" kern="1200" baseline="0" dirty="0"/>
            <a:t> Neural Network (RNN)</a:t>
          </a:r>
          <a:endParaRPr lang="en-US" sz="3600" kern="1200" dirty="0"/>
        </a:p>
      </dsp:txBody>
      <dsp:txXfrm>
        <a:off x="40209" y="42942"/>
        <a:ext cx="7253070" cy="7432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E8C65-2B56-4085-83DC-C0D12D87364C}">
      <dsp:nvSpPr>
        <dsp:cNvPr id="0" name=""/>
        <dsp:cNvSpPr/>
      </dsp:nvSpPr>
      <dsp:spPr>
        <a:xfrm>
          <a:off x="0" y="0"/>
          <a:ext cx="6501384" cy="7862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RNN Long Short Term Memory (LSTM)</a:t>
          </a:r>
          <a:endParaRPr lang="en-US" sz="2400" kern="1200" dirty="0"/>
        </a:p>
      </dsp:txBody>
      <dsp:txXfrm>
        <a:off x="38381" y="38381"/>
        <a:ext cx="6424622" cy="7094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0A78D-DA46-4751-9539-F8B2E7870805}">
      <dsp:nvSpPr>
        <dsp:cNvPr id="0" name=""/>
        <dsp:cNvSpPr/>
      </dsp:nvSpPr>
      <dsp:spPr>
        <a:xfrm>
          <a:off x="0" y="1011"/>
          <a:ext cx="5472950" cy="681441"/>
        </a:xfrm>
        <a:prstGeom prst="round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Generative Adversarial Network (GANS)</a:t>
          </a:r>
          <a:endParaRPr lang="en-US" sz="2000" kern="1200" dirty="0"/>
        </a:p>
      </dsp:txBody>
      <dsp:txXfrm>
        <a:off x="33265" y="34276"/>
        <a:ext cx="5406420" cy="61491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7ECB0C-5AAF-4C96-8F57-F81E146D2A9E}">
      <dsp:nvSpPr>
        <dsp:cNvPr id="0" name=""/>
        <dsp:cNvSpPr/>
      </dsp:nvSpPr>
      <dsp:spPr>
        <a:xfrm>
          <a:off x="292058" y="258900"/>
          <a:ext cx="3941607" cy="617837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 dirty="0"/>
            <a:t>TRANSFORMER</a:t>
          </a:r>
          <a:endParaRPr lang="en-US" sz="3200" kern="1200" dirty="0"/>
        </a:p>
      </dsp:txBody>
      <dsp:txXfrm>
        <a:off x="322218" y="289060"/>
        <a:ext cx="3881287" cy="557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7AA91F8-CAE8-4210-A046-FE8197D39E1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A88D694-96A8-4B3A-9D3F-0B6448EA7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34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A91F8-CAE8-4210-A046-FE8197D39E1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8D694-96A8-4B3A-9D3F-0B6448EA7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59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AA91F8-CAE8-4210-A046-FE8197D39E1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88D694-96A8-4B3A-9D3F-0B6448EA7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640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AA91F8-CAE8-4210-A046-FE8197D39E1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88D694-96A8-4B3A-9D3F-0B6448EA70C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2801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AA91F8-CAE8-4210-A046-FE8197D39E1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88D694-96A8-4B3A-9D3F-0B6448EA7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01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A91F8-CAE8-4210-A046-FE8197D39E1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8D694-96A8-4B3A-9D3F-0B6448EA7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11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A91F8-CAE8-4210-A046-FE8197D39E1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8D694-96A8-4B3A-9D3F-0B6448EA7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6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A91F8-CAE8-4210-A046-FE8197D39E1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8D694-96A8-4B3A-9D3F-0B6448EA7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34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AA91F8-CAE8-4210-A046-FE8197D39E1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88D694-96A8-4B3A-9D3F-0B6448EA7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84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A91F8-CAE8-4210-A046-FE8197D39E1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8D694-96A8-4B3A-9D3F-0B6448EA7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22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AA91F8-CAE8-4210-A046-FE8197D39E1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88D694-96A8-4B3A-9D3F-0B6448EA7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30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A91F8-CAE8-4210-A046-FE8197D39E1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8D694-96A8-4B3A-9D3F-0B6448EA7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02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A91F8-CAE8-4210-A046-FE8197D39E1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8D694-96A8-4B3A-9D3F-0B6448EA7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51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A91F8-CAE8-4210-A046-FE8197D39E1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8D694-96A8-4B3A-9D3F-0B6448EA7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70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A91F8-CAE8-4210-A046-FE8197D39E1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8D694-96A8-4B3A-9D3F-0B6448EA7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51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A91F8-CAE8-4210-A046-FE8197D39E1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8D694-96A8-4B3A-9D3F-0B6448EA7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310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A91F8-CAE8-4210-A046-FE8197D39E1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8D694-96A8-4B3A-9D3F-0B6448EA7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0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A91F8-CAE8-4210-A046-FE8197D39E1A}" type="datetimeFigureOut">
              <a:rPr lang="en-US" smtClean="0"/>
              <a:t>5/6/2024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8D694-96A8-4B3A-9D3F-0B6448EA70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92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diagramLayout" Target="../diagrams/layout6.xml"/><Relationship Id="rId7" Type="http://schemas.openxmlformats.org/officeDocument/2006/relationships/image" Target="../media/image1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ebp"/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dpi.com/2076-3417/12/1/317" TargetMode="External"/><Relationship Id="rId3" Type="http://schemas.openxmlformats.org/officeDocument/2006/relationships/hyperlink" Target="https://github.com/3b1b/manim" TargetMode="External"/><Relationship Id="rId7" Type="http://schemas.openxmlformats.org/officeDocument/2006/relationships/hyperlink" Target="https://arxiv.org/abs/1406.2661" TargetMode="External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Ilg3gGewQ5U" TargetMode="External"/><Relationship Id="rId5" Type="http://schemas.openxmlformats.org/officeDocument/2006/relationships/hyperlink" Target="https://www.youtube.com/watch?v=aircAruvnKk" TargetMode="External"/><Relationship Id="rId4" Type="http://schemas.openxmlformats.org/officeDocument/2006/relationships/hyperlink" Target="https://kili-technology.com/data-labeling/machine-learning/neural-network-architecture-all-you-need-to-know-as-an-mle-2023-edition" TargetMode="External"/><Relationship Id="rId9" Type="http://schemas.openxmlformats.org/officeDocument/2006/relationships/hyperlink" Target="https://www.tensorflow.org/tutorials/images/cnn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85CE-D1F4-C3C9-3E33-3DC293117B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Networks: Basics and Architectures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A3F153-8F44-5180-D1C8-BDFE61A7C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361775"/>
            <a:ext cx="9448800" cy="685800"/>
          </a:xfrm>
        </p:spPr>
        <p:txBody>
          <a:bodyPr>
            <a:noAutofit/>
          </a:bodyPr>
          <a:lstStyle/>
          <a:p>
            <a:pPr algn="ctr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PRESENTATION BY: </a:t>
            </a:r>
          </a:p>
          <a:p>
            <a:pPr algn="ctr"/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SUMAN PAUDEL (33)</a:t>
            </a:r>
            <a:br>
              <a:rPr lang="en-US" sz="18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MDS 501</a:t>
            </a:r>
          </a:p>
          <a:p>
            <a:pPr algn="ctr"/>
            <a:endParaRPr lang="en-US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61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30929-B51A-BB2C-824E-3C87C0F9F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220" y="457200"/>
            <a:ext cx="7154333" cy="100681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NEURAL Network Architectures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BEFBDB7-8DE7-F661-3520-C69A509AE5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009966"/>
              </p:ext>
            </p:extLst>
          </p:nvPr>
        </p:nvGraphicFramePr>
        <p:xfrm>
          <a:off x="685800" y="2194560"/>
          <a:ext cx="10820400" cy="2854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1399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5B6267-B045-8A3F-0A9E-362C4868E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3943558"/>
              </p:ext>
            </p:extLst>
          </p:nvPr>
        </p:nvGraphicFramePr>
        <p:xfrm>
          <a:off x="2895600" y="764373"/>
          <a:ext cx="8610600" cy="1293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ED37C2-4DBC-367C-3998-1022FCF01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77" y="2057401"/>
            <a:ext cx="7058023" cy="47053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519601-42A5-9038-B5DE-AFE6793081C3}"/>
              </a:ext>
            </a:extLst>
          </p:cNvPr>
          <p:cNvSpPr txBox="1"/>
          <p:nvPr/>
        </p:nvSpPr>
        <p:spPr>
          <a:xfrm>
            <a:off x="177171" y="2274391"/>
            <a:ext cx="4956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CASE/Applications: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Binary Classification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Regression such as sales Predictions.</a:t>
            </a:r>
          </a:p>
        </p:txBody>
      </p:sp>
    </p:spTree>
    <p:extLst>
      <p:ext uri="{BB962C8B-B14F-4D97-AF65-F5344CB8AC3E}">
        <p14:creationId xmlns:p14="http://schemas.microsoft.com/office/powerpoint/2010/main" val="1001207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3014345-3CE4-7A28-2126-2BF9FE24C0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4443865"/>
              </p:ext>
            </p:extLst>
          </p:nvPr>
        </p:nvGraphicFramePr>
        <p:xfrm>
          <a:off x="2895600" y="764373"/>
          <a:ext cx="8610600" cy="1293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60B496-4EF8-D2CF-50DF-624B75F03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873" y="1925820"/>
            <a:ext cx="7121127" cy="4747418"/>
          </a:xfrm>
          <a:solidFill>
            <a:schemeClr val="accent2">
              <a:lumMod val="7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4CA9C9-EEAF-B4C9-3AF1-1E1D2704AB2E}"/>
              </a:ext>
            </a:extLst>
          </p:cNvPr>
          <p:cNvSpPr txBox="1"/>
          <p:nvPr/>
        </p:nvSpPr>
        <p:spPr>
          <a:xfrm>
            <a:off x="902349" y="2993001"/>
            <a:ext cx="30941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CASE/Applications: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Speech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Recommender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022202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6D9E54-71A1-5D2A-04CE-4D1BBEC26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19" y="2878547"/>
            <a:ext cx="5969181" cy="3477297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7BCBF48-8BCE-DC1D-E30C-C18E9E3A2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8873620"/>
              </p:ext>
            </p:extLst>
          </p:nvPr>
        </p:nvGraphicFramePr>
        <p:xfrm>
          <a:off x="4325112" y="1207008"/>
          <a:ext cx="7184136" cy="850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95907-0B9F-67D8-4841-CB6B847FC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3246120"/>
          </a:xfrm>
        </p:spPr>
        <p:txBody>
          <a:bodyPr/>
          <a:lstStyle/>
          <a:p>
            <a:r>
              <a:rPr lang="en-US" dirty="0"/>
              <a:t>Famous Neural Network  Architecture for Image Processing/Classification/Object Detection/Recognition</a:t>
            </a:r>
          </a:p>
          <a:p>
            <a:r>
              <a:rPr lang="en-US" dirty="0"/>
              <a:t>Common Architectures of CNNs are:</a:t>
            </a:r>
          </a:p>
          <a:p>
            <a:pPr lvl="1"/>
            <a:r>
              <a:rPr lang="en-US" dirty="0" err="1"/>
              <a:t>AlexNet</a:t>
            </a:r>
            <a:endParaRPr lang="en-US" dirty="0"/>
          </a:p>
          <a:p>
            <a:pPr lvl="1"/>
            <a:r>
              <a:rPr lang="en-US" dirty="0" err="1"/>
              <a:t>LeNet</a:t>
            </a:r>
            <a:endParaRPr lang="en-US" dirty="0"/>
          </a:p>
          <a:p>
            <a:pPr lvl="1"/>
            <a:r>
              <a:rPr lang="en-US" dirty="0" err="1"/>
              <a:t>ResNet</a:t>
            </a:r>
            <a:endParaRPr lang="en-US" dirty="0"/>
          </a:p>
          <a:p>
            <a:pPr lvl="1"/>
            <a:r>
              <a:rPr lang="en-US" dirty="0"/>
              <a:t>YOLO</a:t>
            </a:r>
          </a:p>
          <a:p>
            <a:pPr lvl="1"/>
            <a:r>
              <a:rPr lang="en-US" dirty="0"/>
              <a:t>VGG – 16</a:t>
            </a:r>
          </a:p>
          <a:p>
            <a:pPr lvl="1"/>
            <a:r>
              <a:rPr lang="en-US" dirty="0" err="1"/>
              <a:t>InceptionNet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CE441-C90A-1350-2554-B82A4DD838F7}"/>
              </a:ext>
            </a:extLst>
          </p:cNvPr>
          <p:cNvSpPr txBox="1"/>
          <p:nvPr/>
        </p:nvSpPr>
        <p:spPr>
          <a:xfrm>
            <a:off x="8001000" y="6355844"/>
            <a:ext cx="22317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Example: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49809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4069B86-D899-0A23-05C1-14661C3F0F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3376660"/>
              </p:ext>
            </p:extLst>
          </p:nvPr>
        </p:nvGraphicFramePr>
        <p:xfrm>
          <a:off x="4828032" y="950976"/>
          <a:ext cx="6775704" cy="729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21BADF-C08B-1D0F-30CB-D81BEE63B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78" y="1680211"/>
            <a:ext cx="8672936" cy="5177789"/>
          </a:xfrm>
        </p:spPr>
      </p:pic>
    </p:spTree>
    <p:extLst>
      <p:ext uri="{BB962C8B-B14F-4D97-AF65-F5344CB8AC3E}">
        <p14:creationId xmlns:p14="http://schemas.microsoft.com/office/powerpoint/2010/main" val="2044977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6AD39A0-A391-E24F-D4FC-4F044C2014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4201273"/>
              </p:ext>
            </p:extLst>
          </p:nvPr>
        </p:nvGraphicFramePr>
        <p:xfrm>
          <a:off x="4215384" y="824729"/>
          <a:ext cx="7333488" cy="829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DBC65B-0676-F674-C0F0-5C64C72FE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469" y="2242979"/>
            <a:ext cx="6922531" cy="4615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E8F73-E1EA-5C34-E597-A1AC936C0D3A}"/>
              </a:ext>
            </a:extLst>
          </p:cNvPr>
          <p:cNvSpPr txBox="1"/>
          <p:nvPr/>
        </p:nvSpPr>
        <p:spPr>
          <a:xfrm>
            <a:off x="309977" y="1653877"/>
            <a:ext cx="472121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State-ot-the-art neural network at the time, capable of remembering its past decision with higher accuracy.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USE CASE/Application: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Very useful for sequential data, such as speech, text, or video.</a:t>
            </a:r>
            <a:br>
              <a:rPr lang="en-US" sz="1600" dirty="0"/>
            </a:br>
            <a:r>
              <a:rPr lang="en-US" sz="1600" dirty="0"/>
              <a:t>Speech Recognition like (Google or Siri)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Text Summarization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Machine Translation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7D4B0-098B-480C-8885-59A6F3F3C3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790" y="4482456"/>
            <a:ext cx="4425399" cy="22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16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D36761D-647E-8B1D-BFE3-E0A9956016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6368594"/>
              </p:ext>
            </p:extLst>
          </p:nvPr>
        </p:nvGraphicFramePr>
        <p:xfrm>
          <a:off x="4791456" y="1033272"/>
          <a:ext cx="6501384" cy="78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9F6584-04E1-659B-A91A-E5C0D7638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019" y="2142851"/>
            <a:ext cx="4708982" cy="313932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8235E3-2BC5-ECB5-91A5-534EA332D028}"/>
              </a:ext>
            </a:extLst>
          </p:cNvPr>
          <p:cNvSpPr txBox="1"/>
          <p:nvPr/>
        </p:nvSpPr>
        <p:spPr>
          <a:xfrm>
            <a:off x="271463" y="2057401"/>
            <a:ext cx="486060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081819"/>
                </a:solidFill>
                <a:effectLst/>
                <a:highlight>
                  <a:srgbClr val="FBFCF8"/>
                </a:highlight>
                <a:latin typeface="archia"/>
              </a:rPr>
              <a:t>Long Short-Term Memory (LSTM) is a variant of a recurrent neural network capable of retaining and using past information for a longer period.</a:t>
            </a:r>
            <a:br>
              <a:rPr lang="en-US" sz="1600" b="0" i="0" dirty="0">
                <a:solidFill>
                  <a:srgbClr val="081819"/>
                </a:solidFill>
                <a:effectLst/>
                <a:highlight>
                  <a:srgbClr val="FBFCF8"/>
                </a:highlight>
                <a:latin typeface="archia"/>
              </a:rPr>
            </a:br>
            <a:br>
              <a:rPr lang="en-US" sz="1600" b="0" i="0" dirty="0">
                <a:solidFill>
                  <a:srgbClr val="081819"/>
                </a:solidFill>
                <a:effectLst/>
                <a:highlight>
                  <a:srgbClr val="FBFCF8"/>
                </a:highlight>
                <a:latin typeface="archia"/>
              </a:rPr>
            </a:br>
            <a:br>
              <a:rPr lang="en-US" sz="1600" b="0" i="0" dirty="0">
                <a:solidFill>
                  <a:srgbClr val="081819"/>
                </a:solidFill>
                <a:effectLst/>
                <a:highlight>
                  <a:srgbClr val="FBFCF8"/>
                </a:highlight>
                <a:latin typeface="archia"/>
              </a:rPr>
            </a:br>
            <a:r>
              <a:rPr lang="en-US" sz="1600" b="0" i="0" dirty="0">
                <a:solidFill>
                  <a:srgbClr val="081819"/>
                </a:solidFill>
                <a:effectLst/>
                <a:highlight>
                  <a:srgbClr val="FBFCF8"/>
                </a:highlight>
                <a:latin typeface="archia"/>
              </a:rPr>
              <a:t>USE CASE:</a:t>
            </a:r>
          </a:p>
          <a:p>
            <a:r>
              <a:rPr lang="en-US" sz="1600" dirty="0">
                <a:solidFill>
                  <a:srgbClr val="081819"/>
                </a:solidFill>
                <a:highlight>
                  <a:srgbClr val="FBFCF8"/>
                </a:highlight>
                <a:latin typeface="archia"/>
              </a:rPr>
              <a:t>Pattern Recognition</a:t>
            </a:r>
          </a:p>
          <a:p>
            <a:r>
              <a:rPr lang="en-US" sz="1600" dirty="0">
                <a:solidFill>
                  <a:srgbClr val="081819"/>
                </a:solidFill>
                <a:highlight>
                  <a:srgbClr val="FBFCF8"/>
                </a:highlight>
                <a:latin typeface="archia"/>
              </a:rPr>
              <a:t>State-of –the-Art -Time Series Analysis</a:t>
            </a:r>
            <a:br>
              <a:rPr lang="en-US" sz="1600" dirty="0">
                <a:solidFill>
                  <a:srgbClr val="081819"/>
                </a:solidFill>
                <a:highlight>
                  <a:srgbClr val="FBFCF8"/>
                </a:highlight>
                <a:latin typeface="archia"/>
              </a:rPr>
            </a:br>
            <a:r>
              <a:rPr lang="en-US" sz="1600" dirty="0">
                <a:solidFill>
                  <a:srgbClr val="081819"/>
                </a:solidFill>
                <a:highlight>
                  <a:srgbClr val="FBFCF8"/>
                </a:highlight>
                <a:latin typeface="archia"/>
              </a:rPr>
              <a:t>Predictive Analytics</a:t>
            </a:r>
            <a:br>
              <a:rPr lang="en-US" sz="1600" dirty="0">
                <a:solidFill>
                  <a:srgbClr val="081819"/>
                </a:solidFill>
                <a:highlight>
                  <a:srgbClr val="FBFCF8"/>
                </a:highlight>
                <a:latin typeface="archia"/>
              </a:rPr>
            </a:br>
            <a:r>
              <a:rPr lang="en-US" sz="1600" dirty="0">
                <a:solidFill>
                  <a:srgbClr val="081819"/>
                </a:solidFill>
                <a:highlight>
                  <a:srgbClr val="FBFCF8"/>
                </a:highlight>
                <a:latin typeface="archia"/>
              </a:rPr>
              <a:t>Widely used in Machine translation</a:t>
            </a:r>
          </a:p>
          <a:p>
            <a:r>
              <a:rPr lang="en-US" sz="1600" dirty="0">
                <a:solidFill>
                  <a:srgbClr val="081819"/>
                </a:solidFill>
                <a:highlight>
                  <a:srgbClr val="FBFCF8"/>
                </a:highlight>
                <a:latin typeface="archia"/>
              </a:rPr>
              <a:t>Predictive Search</a:t>
            </a:r>
          </a:p>
          <a:p>
            <a:r>
              <a:rPr lang="en-US" sz="1600" dirty="0">
                <a:solidFill>
                  <a:srgbClr val="081819"/>
                </a:solidFill>
                <a:highlight>
                  <a:srgbClr val="FBFCF8"/>
                </a:highlight>
                <a:latin typeface="archia"/>
              </a:rPr>
              <a:t>Image Captioning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CDA8E-78F3-5C2A-5A55-C675D3C06B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189" y="4343400"/>
            <a:ext cx="4061851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50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B96256-3B50-A0FB-0EF7-FF407BF11E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348" y="2057400"/>
            <a:ext cx="6577652" cy="4385101"/>
          </a:xfr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78FED41-14F8-EF04-D1D2-2A454D5B89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110309"/>
              </p:ext>
            </p:extLst>
          </p:nvPr>
        </p:nvGraphicFramePr>
        <p:xfrm>
          <a:off x="5481562" y="701638"/>
          <a:ext cx="5472950" cy="682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48235E3-2BC5-ECB5-91A5-534EA332D028}"/>
              </a:ext>
            </a:extLst>
          </p:cNvPr>
          <p:cNvSpPr txBox="1"/>
          <p:nvPr/>
        </p:nvSpPr>
        <p:spPr>
          <a:xfrm>
            <a:off x="348601" y="1384091"/>
            <a:ext cx="48606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81819"/>
                </a:solidFill>
                <a:effectLst/>
                <a:highlight>
                  <a:srgbClr val="FBFCF8"/>
                </a:highlight>
                <a:latin typeface="archia"/>
              </a:rPr>
              <a:t>GANS:  An architecture which has Generato</a:t>
            </a:r>
            <a:r>
              <a:rPr lang="en-US" dirty="0">
                <a:solidFill>
                  <a:srgbClr val="081819"/>
                </a:solidFill>
                <a:highlight>
                  <a:srgbClr val="FBFCF8"/>
                </a:highlight>
                <a:latin typeface="archia"/>
              </a:rPr>
              <a:t>r and</a:t>
            </a:r>
          </a:p>
          <a:p>
            <a:r>
              <a:rPr lang="en-US" b="0" i="0" dirty="0">
                <a:solidFill>
                  <a:srgbClr val="081819"/>
                </a:solidFill>
                <a:effectLst/>
                <a:highlight>
                  <a:srgbClr val="FBFCF8"/>
                </a:highlight>
                <a:latin typeface="archia"/>
              </a:rPr>
              <a:t>Discriminator to generate and evaluate the data.</a:t>
            </a:r>
            <a:br>
              <a:rPr lang="en-US" b="0" i="0" dirty="0">
                <a:solidFill>
                  <a:srgbClr val="081819"/>
                </a:solidFill>
                <a:effectLst/>
                <a:highlight>
                  <a:srgbClr val="FBFCF8"/>
                </a:highlight>
                <a:latin typeface="archia"/>
              </a:rPr>
            </a:br>
            <a:br>
              <a:rPr lang="en-US" b="0" i="0" dirty="0">
                <a:solidFill>
                  <a:srgbClr val="081819"/>
                </a:solidFill>
                <a:effectLst/>
                <a:highlight>
                  <a:srgbClr val="FBFCF8"/>
                </a:highlight>
                <a:latin typeface="archia"/>
              </a:rPr>
            </a:br>
            <a:r>
              <a:rPr lang="en-US" b="0" i="0" dirty="0">
                <a:solidFill>
                  <a:srgbClr val="081819"/>
                </a:solidFill>
                <a:effectLst/>
                <a:highlight>
                  <a:srgbClr val="FBFCF8"/>
                </a:highlight>
                <a:latin typeface="archia"/>
              </a:rPr>
              <a:t>EXAMPLE USE CASE:</a:t>
            </a:r>
          </a:p>
          <a:p>
            <a:r>
              <a:rPr lang="en-US" dirty="0">
                <a:solidFill>
                  <a:srgbClr val="081819"/>
                </a:solidFill>
                <a:highlight>
                  <a:srgbClr val="FBFCF8"/>
                </a:highlight>
                <a:latin typeface="archia"/>
              </a:rPr>
              <a:t>Style Transfer</a:t>
            </a:r>
          </a:p>
          <a:p>
            <a:r>
              <a:rPr lang="en-US" dirty="0">
                <a:solidFill>
                  <a:srgbClr val="081819"/>
                </a:solidFill>
                <a:highlight>
                  <a:srgbClr val="FBFCF8"/>
                </a:highlight>
                <a:latin typeface="archia"/>
              </a:rPr>
              <a:t>Deep Fakes</a:t>
            </a:r>
          </a:p>
          <a:p>
            <a:r>
              <a:rPr lang="en-US" dirty="0">
                <a:solidFill>
                  <a:srgbClr val="081819"/>
                </a:solidFill>
                <a:highlight>
                  <a:srgbClr val="FBFCF8"/>
                </a:highlight>
                <a:latin typeface="archia"/>
              </a:rPr>
              <a:t>Augmentation/ Image Reconstruction</a:t>
            </a:r>
          </a:p>
          <a:p>
            <a:r>
              <a:rPr lang="en-US" dirty="0">
                <a:solidFill>
                  <a:srgbClr val="081819"/>
                </a:solidFill>
                <a:highlight>
                  <a:srgbClr val="FBFCF8"/>
                </a:highlight>
                <a:latin typeface="archia"/>
              </a:rPr>
              <a:t>Image Synthesis</a:t>
            </a:r>
          </a:p>
        </p:txBody>
      </p:sp>
      <p:pic>
        <p:nvPicPr>
          <p:cNvPr id="1028" name="Picture 4" descr="Example of Using a GAN to Remove Rain from Photographs">
            <a:extLst>
              <a:ext uri="{FF2B5EF4-FFF2-40B4-BE49-F238E27FC236}">
                <a16:creationId xmlns:a16="http://schemas.microsoft.com/office/drawing/2014/main" id="{5BEB0A8E-0152-97BF-D7AB-F1BDE42B2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78" y="3692415"/>
            <a:ext cx="3529373" cy="284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34F9F5-2D9B-AAD4-9B32-480D6340C1E4}"/>
              </a:ext>
            </a:extLst>
          </p:cNvPr>
          <p:cNvSpPr txBox="1"/>
          <p:nvPr/>
        </p:nvSpPr>
        <p:spPr>
          <a:xfrm>
            <a:off x="251460" y="6442502"/>
            <a:ext cx="4828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Example of Using a GAN to Remove Rain From </a:t>
            </a:r>
            <a:r>
              <a:rPr lang="en-US" sz="1050" dirty="0" err="1"/>
              <a:t>PhotographsTaken</a:t>
            </a:r>
            <a:r>
              <a:rPr lang="en-US" sz="1050" dirty="0"/>
              <a:t> from </a:t>
            </a:r>
            <a:br>
              <a:rPr lang="en-US" sz="1050" dirty="0"/>
            </a:br>
            <a:r>
              <a:rPr lang="en-US" sz="1050" dirty="0"/>
              <a:t>Image De-raining Using a Conditional Generative Adversarial Network</a:t>
            </a:r>
          </a:p>
        </p:txBody>
      </p:sp>
    </p:spTree>
    <p:extLst>
      <p:ext uri="{BB962C8B-B14F-4D97-AF65-F5344CB8AC3E}">
        <p14:creationId xmlns:p14="http://schemas.microsoft.com/office/powerpoint/2010/main" val="3153661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7511D63-98D1-2776-E099-0D9EC11C50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7471039"/>
              </p:ext>
            </p:extLst>
          </p:nvPr>
        </p:nvGraphicFramePr>
        <p:xfrm>
          <a:off x="6096000" y="782661"/>
          <a:ext cx="4565904" cy="1137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48235E3-2BC5-ECB5-91A5-534EA332D028}"/>
              </a:ext>
            </a:extLst>
          </p:cNvPr>
          <p:cNvSpPr txBox="1"/>
          <p:nvPr/>
        </p:nvSpPr>
        <p:spPr>
          <a:xfrm>
            <a:off x="294323" y="2323317"/>
            <a:ext cx="486060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81819"/>
                </a:solidFill>
                <a:effectLst/>
                <a:highlight>
                  <a:srgbClr val="FBFCF8"/>
                </a:highlight>
                <a:latin typeface="archia"/>
              </a:rPr>
              <a:t>The transformer is a deep-learning architecture introduced in 2017. Today, it powers many advanced AI software, particularly in the NLP field</a:t>
            </a:r>
            <a:r>
              <a:rPr lang="en-US" dirty="0">
                <a:solidFill>
                  <a:srgbClr val="081819"/>
                </a:solidFill>
                <a:highlight>
                  <a:srgbClr val="FBFCF8"/>
                </a:highlight>
                <a:latin typeface="archia"/>
              </a:rPr>
              <a:t> like </a:t>
            </a:r>
            <a:r>
              <a:rPr lang="en-US" b="0" i="0" dirty="0">
                <a:solidFill>
                  <a:srgbClr val="081819"/>
                </a:solidFill>
                <a:effectLst/>
                <a:highlight>
                  <a:srgbClr val="FBFCF8"/>
                </a:highlight>
                <a:latin typeface="archia"/>
              </a:rPr>
              <a:t>ChatGPT, BERT, GPT 4, Gemini and many more.</a:t>
            </a:r>
            <a:br>
              <a:rPr lang="en-US" b="0" i="0" dirty="0">
                <a:solidFill>
                  <a:srgbClr val="081819"/>
                </a:solidFill>
                <a:effectLst/>
                <a:highlight>
                  <a:srgbClr val="FBFCF8"/>
                </a:highlight>
                <a:latin typeface="archia"/>
              </a:rPr>
            </a:br>
            <a:br>
              <a:rPr lang="en-US" b="0" i="0" dirty="0">
                <a:solidFill>
                  <a:srgbClr val="081819"/>
                </a:solidFill>
                <a:effectLst/>
                <a:highlight>
                  <a:srgbClr val="FBFCF8"/>
                </a:highlight>
                <a:latin typeface="archia"/>
              </a:rPr>
            </a:br>
            <a:br>
              <a:rPr lang="en-US" b="0" i="0" dirty="0">
                <a:solidFill>
                  <a:srgbClr val="081819"/>
                </a:solidFill>
                <a:effectLst/>
                <a:highlight>
                  <a:srgbClr val="FBFCF8"/>
                </a:highlight>
                <a:latin typeface="archia"/>
              </a:rPr>
            </a:br>
            <a:r>
              <a:rPr lang="en-US" b="0" i="0" dirty="0">
                <a:solidFill>
                  <a:srgbClr val="081819"/>
                </a:solidFill>
                <a:effectLst/>
                <a:highlight>
                  <a:srgbClr val="FBFCF8"/>
                </a:highlight>
                <a:latin typeface="archia"/>
              </a:rPr>
              <a:t>USE CASE:</a:t>
            </a:r>
          </a:p>
          <a:p>
            <a:r>
              <a:rPr lang="en-US" dirty="0">
                <a:solidFill>
                  <a:srgbClr val="081819"/>
                </a:solidFill>
                <a:highlight>
                  <a:srgbClr val="FBFCF8"/>
                </a:highlight>
                <a:latin typeface="archia"/>
              </a:rPr>
              <a:t>Natural Language Generation</a:t>
            </a:r>
          </a:p>
          <a:p>
            <a:r>
              <a:rPr lang="en-US" dirty="0">
                <a:solidFill>
                  <a:srgbClr val="081819"/>
                </a:solidFill>
                <a:highlight>
                  <a:srgbClr val="FBFCF8"/>
                </a:highlight>
                <a:latin typeface="archia"/>
              </a:rPr>
              <a:t>Natural Language Understanding</a:t>
            </a:r>
          </a:p>
          <a:p>
            <a:r>
              <a:rPr lang="en-US" dirty="0">
                <a:solidFill>
                  <a:srgbClr val="081819"/>
                </a:solidFill>
                <a:highlight>
                  <a:srgbClr val="FBFCF8"/>
                </a:highlight>
                <a:latin typeface="archia"/>
              </a:rPr>
              <a:t>Translation</a:t>
            </a:r>
          </a:p>
          <a:p>
            <a:r>
              <a:rPr lang="en-US" dirty="0">
                <a:solidFill>
                  <a:srgbClr val="081819"/>
                </a:solidFill>
                <a:highlight>
                  <a:srgbClr val="FBFCF8"/>
                </a:highlight>
                <a:latin typeface="archia"/>
              </a:rPr>
              <a:t>Summarization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2B5F7-2E36-FB54-B98C-CC22CCDA33B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072" y="2130048"/>
            <a:ext cx="7091928" cy="472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67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470BAD7-CDAE-106A-525A-FFFA0823FF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8900533"/>
              </p:ext>
            </p:extLst>
          </p:nvPr>
        </p:nvGraphicFramePr>
        <p:xfrm>
          <a:off x="6096000" y="764373"/>
          <a:ext cx="5410200" cy="99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039E84-76C4-48EA-274A-1F4739069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31848" y="2410291"/>
            <a:ext cx="6854751" cy="403999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6277B0-BB1E-A3B5-9888-B88F1D1BDE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2938" y="2057401"/>
            <a:ext cx="4166924" cy="468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32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B6CCE-B68F-5998-9695-858B5A3B6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4783" y="676824"/>
            <a:ext cx="8610600" cy="1293028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Inspiration OF NEURAL Network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AC0972-570D-AA4D-1055-384172985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9795"/>
            <a:ext cx="5447708" cy="27238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07A13C-DD3E-9136-E978-E50D11EC6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710" y="2648429"/>
            <a:ext cx="6511290" cy="393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15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4DFF-A30C-DEC2-61FD-A3EAFF46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DDB38-E709-C960-92D0-42FF15A16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52108"/>
            <a:ext cx="10820400" cy="4024125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https://arxiv.org/abs/1706.03762</a:t>
            </a:r>
            <a:r>
              <a:rPr lang="en-US" dirty="0"/>
              <a:t> (Attention is All you need paper)</a:t>
            </a:r>
          </a:p>
          <a:p>
            <a:r>
              <a:rPr lang="en-US" dirty="0">
                <a:hlinkClick r:id="rId3"/>
              </a:rPr>
              <a:t>https://github.com/3b1b/manim</a:t>
            </a:r>
            <a:r>
              <a:rPr lang="en-US" dirty="0"/>
              <a:t> (</a:t>
            </a:r>
            <a:r>
              <a:rPr lang="en-US" dirty="0" err="1"/>
              <a:t>Manim</a:t>
            </a:r>
            <a:r>
              <a:rPr lang="en-US" dirty="0"/>
              <a:t> Library)</a:t>
            </a:r>
          </a:p>
          <a:p>
            <a:r>
              <a:rPr lang="en-US" dirty="0">
                <a:hlinkClick r:id="rId4"/>
              </a:rPr>
              <a:t>https://kili-technology.com/data-labeling/machine-learning/neural-network-architecture-all-you-need-to-know-as-an-mle-2023-edition</a:t>
            </a:r>
            <a:r>
              <a:rPr lang="en-US" dirty="0"/>
              <a:t> (NN Architectures)</a:t>
            </a:r>
          </a:p>
          <a:p>
            <a:r>
              <a:rPr lang="en-US" dirty="0">
                <a:hlinkClick r:id="rId5"/>
              </a:rPr>
              <a:t>https://www.youtube.com/watch?v=aircAruvnKk</a:t>
            </a:r>
            <a:r>
              <a:rPr lang="en-US" dirty="0"/>
              <a:t> (3 Blues 1 Brown: Neural Net)</a:t>
            </a:r>
          </a:p>
          <a:p>
            <a:r>
              <a:rPr lang="en-US" dirty="0">
                <a:hlinkClick r:id="rId6"/>
              </a:rPr>
              <a:t>https://www.youtube.com/watch?v=Ilg3gGewQ5U</a:t>
            </a:r>
            <a:r>
              <a:rPr lang="en-US" dirty="0"/>
              <a:t> (Blues 1 Brown: Backward Propagation)</a:t>
            </a:r>
          </a:p>
          <a:p>
            <a:r>
              <a:rPr lang="en-US" dirty="0">
                <a:hlinkClick r:id="rId7"/>
              </a:rPr>
              <a:t>https://arxiv.org/abs/1406.2661</a:t>
            </a:r>
            <a:r>
              <a:rPr lang="en-US" dirty="0"/>
              <a:t> (GANs)</a:t>
            </a:r>
          </a:p>
          <a:p>
            <a:r>
              <a:rPr lang="en-US" dirty="0">
                <a:hlinkClick r:id="rId8"/>
              </a:rPr>
              <a:t>https://www.mdpi.com/2076-3417/12/1/317</a:t>
            </a:r>
            <a:r>
              <a:rPr lang="en-US" dirty="0"/>
              <a:t> (LSTM)</a:t>
            </a:r>
          </a:p>
          <a:p>
            <a:r>
              <a:rPr lang="en-US" dirty="0">
                <a:hlinkClick r:id="rId9"/>
              </a:rPr>
              <a:t>https://www.tensorflow.org/tutorials/images/cnn</a:t>
            </a:r>
            <a:r>
              <a:rPr lang="en-US" dirty="0"/>
              <a:t> (CNN)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5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72BCC83-4879-C6E7-01ED-69099B30E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826" y="2909321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9837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C77F24C-9717-69E5-BFD7-3EB9E4698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6612" y="369651"/>
            <a:ext cx="8610600" cy="1293028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NEURAL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916396-6D49-9977-57D7-1B367A94F4C2}"/>
              </a:ext>
            </a:extLst>
          </p:cNvPr>
          <p:cNvSpPr txBox="1"/>
          <p:nvPr/>
        </p:nvSpPr>
        <p:spPr>
          <a:xfrm>
            <a:off x="836578" y="1662679"/>
            <a:ext cx="106420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A neural network is a machine learning program, or model, that makes decisions in a</a:t>
            </a:r>
            <a:br>
              <a:rPr lang="en-US" dirty="0"/>
            </a:br>
            <a:r>
              <a:rPr lang="en-US" dirty="0"/>
              <a:t> manner similar to the human brain, by using processes that mimic the way biological</a:t>
            </a:r>
            <a:br>
              <a:rPr lang="en-US" dirty="0"/>
            </a:br>
            <a:r>
              <a:rPr lang="en-US" dirty="0"/>
              <a:t> neurons work together to identify phenomena, analyze options and arrive at conclusions.</a:t>
            </a:r>
          </a:p>
          <a:p>
            <a:pPr algn="r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Neural networks were first proposed in 1944 by Warren McCullough and Walter Pitts in the</a:t>
            </a:r>
            <a:br>
              <a:rPr lang="en-US" dirty="0"/>
            </a:br>
            <a:r>
              <a:rPr lang="en-US" dirty="0"/>
              <a:t>paper “</a:t>
            </a:r>
            <a:r>
              <a:rPr lang="en-US" b="0" i="1" dirty="0">
                <a:solidFill>
                  <a:srgbClr val="C8C3BC"/>
                </a:solidFill>
                <a:effectLst/>
                <a:highlight>
                  <a:srgbClr val="181A1B"/>
                </a:highlight>
                <a:latin typeface="Arial" panose="020B0604020202020204" pitchFamily="34" charset="0"/>
              </a:rPr>
              <a:t>The Logical Calculus of the Ideas Immanent in Nervous Activity</a:t>
            </a:r>
            <a:r>
              <a:rPr lang="en-US" b="0" i="0" dirty="0">
                <a:solidFill>
                  <a:srgbClr val="C8C3BC"/>
                </a:solidFill>
                <a:effectLst/>
                <a:highlight>
                  <a:srgbClr val="181A1B"/>
                </a:highlight>
                <a:latin typeface="Arial" panose="020B0604020202020204" pitchFamily="34" charset="0"/>
              </a:rPr>
              <a:t> on how neurons might work”.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80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D6F1C6-EC84-6D26-8A7B-E99E40B02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676" y="4800600"/>
            <a:ext cx="3330550" cy="19920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CFDA3-4BA9-B3A7-AA63-687451E5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KEY Terminologies used in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14308-EEA0-3667-15D6-A77D1C40D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66018"/>
            <a:ext cx="10820400" cy="4024125"/>
          </a:xfrm>
        </p:spPr>
        <p:txBody>
          <a:bodyPr>
            <a:normAutofit/>
          </a:bodyPr>
          <a:lstStyle/>
          <a:p>
            <a:r>
              <a:rPr lang="en-US" b="1" dirty="0"/>
              <a:t>Neuron:</a:t>
            </a:r>
            <a:r>
              <a:rPr lang="en-US" dirty="0"/>
              <a:t> The fundamental building block of a neural network, inspired by the biological neurons in the human brain.</a:t>
            </a:r>
          </a:p>
          <a:p>
            <a:r>
              <a:rPr lang="en-US" b="1" dirty="0"/>
              <a:t>Activation Function:</a:t>
            </a:r>
            <a:r>
              <a:rPr lang="en-US" dirty="0"/>
              <a:t> A mathematical function that determines the output of a neuron based on its input. Common activation functions include sigmoid, </a:t>
            </a:r>
            <a:r>
              <a:rPr lang="en-US" dirty="0" err="1"/>
              <a:t>ReLU</a:t>
            </a:r>
            <a:r>
              <a:rPr lang="en-US" dirty="0"/>
              <a:t>, tanh, and </a:t>
            </a:r>
            <a:r>
              <a:rPr lang="en-US" dirty="0" err="1"/>
              <a:t>softmax</a:t>
            </a:r>
            <a:r>
              <a:rPr lang="en-US" dirty="0"/>
              <a:t>.</a:t>
            </a:r>
          </a:p>
          <a:p>
            <a:r>
              <a:rPr lang="en-US" b="1" dirty="0"/>
              <a:t>Weights:</a:t>
            </a:r>
            <a:r>
              <a:rPr lang="en-US" dirty="0"/>
              <a:t> The numerical parameters that determine the strength of the connections between neurons.</a:t>
            </a:r>
          </a:p>
          <a:p>
            <a:r>
              <a:rPr lang="en-US" b="1" dirty="0"/>
              <a:t>Bias:</a:t>
            </a:r>
            <a:r>
              <a:rPr lang="en-US" dirty="0"/>
              <a:t> An additional parameter added to the weighted sum of a neuron's inputs to shift the activation function in accordance with realistic expectations.</a:t>
            </a:r>
          </a:p>
        </p:txBody>
      </p:sp>
    </p:spTree>
    <p:extLst>
      <p:ext uri="{BB962C8B-B14F-4D97-AF65-F5344CB8AC3E}">
        <p14:creationId xmlns:p14="http://schemas.microsoft.com/office/powerpoint/2010/main" val="798321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D6F1C6-EC84-6D26-8A7B-E99E40B02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450" y="4800600"/>
            <a:ext cx="3330550" cy="19920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CFDA3-4BA9-B3A7-AA63-687451E5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KEY Terminologies used in Neural NETWORK CONTD…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14308-EEA0-3667-15D6-A77D1C40D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66018"/>
            <a:ext cx="10820400" cy="40241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Input Layer:</a:t>
            </a:r>
            <a:r>
              <a:rPr lang="en-US" dirty="0"/>
              <a:t> The first layer of a neural network that receives the input data.</a:t>
            </a:r>
          </a:p>
          <a:p>
            <a:r>
              <a:rPr lang="en-US" b="1" dirty="0"/>
              <a:t>Hidden Layer: </a:t>
            </a:r>
            <a:r>
              <a:rPr lang="en-US" dirty="0"/>
              <a:t>The intermediate layers between the input and output layers, where the network learns to extract features and representations.</a:t>
            </a:r>
          </a:p>
          <a:p>
            <a:r>
              <a:rPr lang="en-US" b="1" dirty="0"/>
              <a:t>Output Layer:</a:t>
            </a:r>
            <a:r>
              <a:rPr lang="en-US" dirty="0"/>
              <a:t> The final layer of a neural network that produces the predicted output.</a:t>
            </a:r>
          </a:p>
          <a:p>
            <a:r>
              <a:rPr lang="en-US" b="1" dirty="0"/>
              <a:t>Feedforward:</a:t>
            </a:r>
            <a:r>
              <a:rPr lang="en-US" dirty="0"/>
              <a:t> The process of propagating the input data through the network layers to produce the output.</a:t>
            </a:r>
          </a:p>
          <a:p>
            <a:r>
              <a:rPr lang="en-US" b="1" dirty="0"/>
              <a:t>Backpropagation:</a:t>
            </a:r>
            <a:r>
              <a:rPr lang="en-US" dirty="0"/>
              <a:t> The algorithm used to train neural networks by propagating the error from the output layer back through the network         to update the weights and biases.</a:t>
            </a:r>
          </a:p>
        </p:txBody>
      </p:sp>
    </p:spTree>
    <p:extLst>
      <p:ext uri="{BB962C8B-B14F-4D97-AF65-F5344CB8AC3E}">
        <p14:creationId xmlns:p14="http://schemas.microsoft.com/office/powerpoint/2010/main" val="1626560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D6F1C6-EC84-6D26-8A7B-E99E40B02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06" y="4465028"/>
            <a:ext cx="3780130" cy="2260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2CFDA3-4BA9-B3A7-AA63-687451E5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KEY Terminologies used in Neural NETWORK CONTD…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14308-EEA0-3667-15D6-A77D1C40D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66018"/>
            <a:ext cx="10820400" cy="40241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Loss Function:</a:t>
            </a:r>
            <a:r>
              <a:rPr lang="en-US" dirty="0"/>
              <a:t> A function that quantifies the difference between the predicted output and the true output, which is minimized during the training process.</a:t>
            </a:r>
          </a:p>
          <a:p>
            <a:r>
              <a:rPr lang="en-US" b="1" dirty="0"/>
              <a:t>Gradient Descent:</a:t>
            </a:r>
            <a:r>
              <a:rPr lang="en-US" dirty="0"/>
              <a:t> An optimization algorithm used to update the weights and biases of a neural network by iteratively moving in the direction of the negative gradient of the loss function.</a:t>
            </a:r>
          </a:p>
        </p:txBody>
      </p:sp>
    </p:spTree>
    <p:extLst>
      <p:ext uri="{BB962C8B-B14F-4D97-AF65-F5344CB8AC3E}">
        <p14:creationId xmlns:p14="http://schemas.microsoft.com/office/powerpoint/2010/main" val="100797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F0CE-2144-9015-39C8-F96712F08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056" y="59116"/>
            <a:ext cx="8610600" cy="129302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Visualizing Neural network</a:t>
            </a:r>
            <a:br>
              <a:rPr lang="en-US" sz="32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FORWARD Propagation/FEED FORWARD</a:t>
            </a:r>
          </a:p>
        </p:txBody>
      </p:sp>
      <p:pic>
        <p:nvPicPr>
          <p:cNvPr id="9" name="FeedForward">
            <a:hlinkClick r:id="" action="ppaction://media"/>
            <a:extLst>
              <a:ext uri="{FF2B5EF4-FFF2-40B4-BE49-F238E27FC236}">
                <a16:creationId xmlns:a16="http://schemas.microsoft.com/office/drawing/2014/main" id="{1F6E1484-B2FD-36BE-1554-9600999DE5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2167" y="1352144"/>
            <a:ext cx="10029273" cy="5505856"/>
          </a:xfrm>
        </p:spPr>
      </p:pic>
    </p:spTree>
    <p:extLst>
      <p:ext uri="{BB962C8B-B14F-4D97-AF65-F5344CB8AC3E}">
        <p14:creationId xmlns:p14="http://schemas.microsoft.com/office/powerpoint/2010/main" val="409562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F0CE-2144-9015-39C8-F96712F08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056" y="59116"/>
            <a:ext cx="8610600" cy="129302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6">
                    <a:lumMod val="75000"/>
                  </a:schemeClr>
                </a:solidFill>
              </a:rPr>
              <a:t>Visualizing Neural network</a:t>
            </a:r>
            <a:br>
              <a:rPr lang="en-US" sz="3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6">
                    <a:lumMod val="75000"/>
                  </a:schemeClr>
                </a:solidFill>
              </a:rPr>
              <a:t>BACKWARD Propagation</a:t>
            </a:r>
          </a:p>
        </p:txBody>
      </p:sp>
      <p:pic>
        <p:nvPicPr>
          <p:cNvPr id="5" name="Backward">
            <a:hlinkClick r:id="" action="ppaction://media"/>
            <a:extLst>
              <a:ext uri="{FF2B5EF4-FFF2-40B4-BE49-F238E27FC236}">
                <a16:creationId xmlns:a16="http://schemas.microsoft.com/office/drawing/2014/main" id="{DB59C586-A7FF-B119-DCFB-31F741DC865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7908" y="1473669"/>
            <a:ext cx="9467748" cy="5325215"/>
          </a:xfrm>
        </p:spPr>
      </p:pic>
    </p:spTree>
    <p:extLst>
      <p:ext uri="{BB962C8B-B14F-4D97-AF65-F5344CB8AC3E}">
        <p14:creationId xmlns:p14="http://schemas.microsoft.com/office/powerpoint/2010/main" val="198477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F0CE-2144-9015-39C8-F96712F08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056" y="59116"/>
            <a:ext cx="8610600" cy="129302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6">
                    <a:lumMod val="75000"/>
                  </a:schemeClr>
                </a:solidFill>
              </a:rPr>
              <a:t>Visualizing Neural network</a:t>
            </a:r>
            <a:br>
              <a:rPr lang="en-US" sz="30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6">
                    <a:lumMod val="75000"/>
                  </a:schemeClr>
                </a:solidFill>
              </a:rPr>
              <a:t>FORWARD Propagation after update</a:t>
            </a:r>
          </a:p>
        </p:txBody>
      </p:sp>
      <p:pic>
        <p:nvPicPr>
          <p:cNvPr id="6" name="Backward">
            <a:hlinkClick r:id="" action="ppaction://media"/>
            <a:extLst>
              <a:ext uri="{FF2B5EF4-FFF2-40B4-BE49-F238E27FC236}">
                <a16:creationId xmlns:a16="http://schemas.microsoft.com/office/drawing/2014/main" id="{94727AD6-0961-AA01-303D-845C7BE934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54044" y="1731808"/>
            <a:ext cx="9008801" cy="5067076"/>
          </a:xfrm>
        </p:spPr>
      </p:pic>
    </p:spTree>
    <p:extLst>
      <p:ext uri="{BB962C8B-B14F-4D97-AF65-F5344CB8AC3E}">
        <p14:creationId xmlns:p14="http://schemas.microsoft.com/office/powerpoint/2010/main" val="247867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Override1.xml><?xml version="1.0" encoding="utf-8"?>
<a:themeOverride xmlns:a="http://schemas.openxmlformats.org/drawingml/2006/main">
  <a:clrScheme name="Vapor Trail">
    <a:dk1>
      <a:sysClr val="windowText" lastClr="000000"/>
    </a:dk1>
    <a:lt1>
      <a:sysClr val="window" lastClr="FFFFFF"/>
    </a:lt1>
    <a:dk2>
      <a:srgbClr val="454545"/>
    </a:dk2>
    <a:lt2>
      <a:srgbClr val="DADADA"/>
    </a:lt2>
    <a:accent1>
      <a:srgbClr val="C4220D"/>
    </a:accent1>
    <a:accent2>
      <a:srgbClr val="EB7712"/>
    </a:accent2>
    <a:accent3>
      <a:srgbClr val="ECBD31"/>
    </a:accent3>
    <a:accent4>
      <a:srgbClr val="92CE4A"/>
    </a:accent4>
    <a:accent5>
      <a:srgbClr val="50CFB4"/>
    </a:accent5>
    <a:accent6>
      <a:srgbClr val="0D8EC5"/>
    </a:accent6>
    <a:hlink>
      <a:srgbClr val="EA5A0C"/>
    </a:hlink>
    <a:folHlink>
      <a:srgbClr val="F09D3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2589</TotalTime>
  <Words>933</Words>
  <Application>Microsoft Office PowerPoint</Application>
  <PresentationFormat>Widescreen</PresentationFormat>
  <Paragraphs>97</Paragraphs>
  <Slides>21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archia</vt:lpstr>
      <vt:lpstr>Arial</vt:lpstr>
      <vt:lpstr>Century Gothic</vt:lpstr>
      <vt:lpstr>Vapor Trail</vt:lpstr>
      <vt:lpstr>Neural Networks: Basics and Architectures</vt:lpstr>
      <vt:lpstr>Inspiration OF NEURAL Network</vt:lpstr>
      <vt:lpstr>NEURAL Network</vt:lpstr>
      <vt:lpstr>KEY Terminologies used in Neural NETWORK</vt:lpstr>
      <vt:lpstr>KEY Terminologies used in Neural NETWORK CONTD…</vt:lpstr>
      <vt:lpstr>KEY Terminologies used in Neural NETWORK CONTD…</vt:lpstr>
      <vt:lpstr>Visualizing Neural network FORWARD Propagation/FEED FORWARD</vt:lpstr>
      <vt:lpstr>Visualizing Neural network BACKWARD Propagation</vt:lpstr>
      <vt:lpstr>Visualizing Neural network FORWARD Propagation after update</vt:lpstr>
      <vt:lpstr>NEURAL Network Architectures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Suman Paudel</dc:creator>
  <cp:lastModifiedBy>Suman Paudel</cp:lastModifiedBy>
  <cp:revision>89</cp:revision>
  <dcterms:created xsi:type="dcterms:W3CDTF">2024-04-13T14:01:10Z</dcterms:created>
  <dcterms:modified xsi:type="dcterms:W3CDTF">2024-05-06T12:24:33Z</dcterms:modified>
</cp:coreProperties>
</file>